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3" r:id="rId4"/>
    <p:sldId id="259" r:id="rId5"/>
    <p:sldId id="260" r:id="rId6"/>
    <p:sldId id="262" r:id="rId7"/>
    <p:sldId id="263" r:id="rId8"/>
    <p:sldId id="264" r:id="rId9"/>
    <p:sldId id="274" r:id="rId10"/>
    <p:sldId id="265" r:id="rId11"/>
    <p:sldId id="261"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F515E-355C-45DC-9D88-A1237B917CCB}" v="747" dt="2022-10-11T08:10:20.416"/>
    <p1510:client id="{0983638C-25CE-84C5-67AE-DA0A042BE98F}" v="8" dt="2022-10-25T18:25:06.339"/>
    <p1510:client id="{10E403D2-9A4A-C439-8710-A976C5E5BB0E}" v="9" dt="2022-10-25T19:32:46.993"/>
    <p1510:client id="{188D5BFF-E3CE-415B-8574-941FF80EB483}" v="1466" dt="2022-10-11T12:56:24.805"/>
    <p1510:client id="{209F79FD-6668-66F5-79AD-26E2B4848D5F}" v="373" dt="2022-10-11T13:19:44.715"/>
    <p1510:client id="{9D36DA89-66D9-03B2-E587-0CCD61F7A691}" v="90" dt="2022-10-25T12:42:08.283"/>
    <p1510:client id="{A8C09D2C-B3A1-904F-C85C-503BB955B388}" v="717" dt="2022-10-11T09:11:27.445"/>
    <p1510:client id="{AD916F4B-C37B-D40A-7F66-5E34779FAE8E}" v="516" dt="2022-10-25T18:22:10.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259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625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426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067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163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043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849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288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23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488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688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53591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jessevandoren.com/en/internet-of-things-iot/" TargetMode="External"/><Relationship Id="rId2" Type="http://schemas.openxmlformats.org/officeDocument/2006/relationships/hyperlink" Target="https://www.i-scoop.eu/internet-of-things-iot/" TargetMode="External"/><Relationship Id="rId1" Type="http://schemas.openxmlformats.org/officeDocument/2006/relationships/slideLayout" Target="../slideLayouts/slideLayout2.xml"/><Relationship Id="rId6" Type="http://schemas.openxmlformats.org/officeDocument/2006/relationships/hyperlink" Target="https://www.leewayhertz.com/develop-logistics-management-software/" TargetMode="External"/><Relationship Id="rId5" Type="http://schemas.openxmlformats.org/officeDocument/2006/relationships/hyperlink" Target="https://youtu.be/6mBO2vqLv38" TargetMode="External"/><Relationship Id="rId4" Type="http://schemas.openxmlformats.org/officeDocument/2006/relationships/hyperlink" Target="https://www.networkworld.com/article/3207535/what-is-iot-the-internet-of-things-explained.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6mBO2vqLv38?start=177&amp;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8D3B-CE9C-4DE9-BDBB-42C1826A15BA}"/>
              </a:ext>
            </a:extLst>
          </p:cNvPr>
          <p:cNvSpPr>
            <a:spLocks noGrp="1"/>
          </p:cNvSpPr>
          <p:nvPr>
            <p:ph type="ctrTitle"/>
          </p:nvPr>
        </p:nvSpPr>
        <p:spPr/>
        <p:txBody>
          <a:bodyPr/>
          <a:lstStyle/>
          <a:p>
            <a:r>
              <a:rPr lang="en-US">
                <a:cs typeface="Calibri Light"/>
              </a:rPr>
              <a:t>Internet of Things</a:t>
            </a:r>
            <a:endParaRPr lang="en-US"/>
          </a:p>
        </p:txBody>
      </p:sp>
      <p:sp>
        <p:nvSpPr>
          <p:cNvPr id="3" name="Subtitle 2">
            <a:extLst>
              <a:ext uri="{FF2B5EF4-FFF2-40B4-BE49-F238E27FC236}">
                <a16:creationId xmlns:a16="http://schemas.microsoft.com/office/drawing/2014/main" id="{0D519E1C-616A-08C6-8C97-3B7842BF2A96}"/>
              </a:ext>
            </a:extLst>
          </p:cNvPr>
          <p:cNvSpPr>
            <a:spLocks noGrp="1"/>
          </p:cNvSpPr>
          <p:nvPr>
            <p:ph type="subTitle" idx="1"/>
          </p:nvPr>
        </p:nvSpPr>
        <p:spPr/>
        <p:txBody>
          <a:bodyPr vert="horz" lIns="91440" tIns="45720" rIns="91440" bIns="45720" rtlCol="0" anchor="t">
            <a:normAutofit/>
          </a:bodyPr>
          <a:lstStyle/>
          <a:p>
            <a:r>
              <a:rPr lang="en-US">
                <a:cs typeface="Calibri"/>
              </a:rPr>
              <a:t>By: Matthew Dinh</a:t>
            </a:r>
            <a:endParaRPr lang="en-US"/>
          </a:p>
        </p:txBody>
      </p:sp>
    </p:spTree>
    <p:extLst>
      <p:ext uri="{BB962C8B-B14F-4D97-AF65-F5344CB8AC3E}">
        <p14:creationId xmlns:p14="http://schemas.microsoft.com/office/powerpoint/2010/main" val="392507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8D3B-CE9C-4DE9-BDBB-42C1826A15BA}"/>
              </a:ext>
            </a:extLst>
          </p:cNvPr>
          <p:cNvSpPr>
            <a:spLocks noGrp="1"/>
          </p:cNvSpPr>
          <p:nvPr>
            <p:ph type="ctrTitle"/>
          </p:nvPr>
        </p:nvSpPr>
        <p:spPr/>
        <p:txBody>
          <a:bodyPr/>
          <a:lstStyle/>
          <a:p>
            <a:r>
              <a:rPr lang="en-US" dirty="0">
                <a:ea typeface="+mj-lt"/>
                <a:cs typeface="+mj-lt"/>
              </a:rPr>
              <a:t>IOT and Artificial Intelligence</a:t>
            </a:r>
            <a:endParaRPr lang="en-US" dirty="0"/>
          </a:p>
        </p:txBody>
      </p:sp>
      <p:sp>
        <p:nvSpPr>
          <p:cNvPr id="3" name="Subtitle 2">
            <a:extLst>
              <a:ext uri="{FF2B5EF4-FFF2-40B4-BE49-F238E27FC236}">
                <a16:creationId xmlns:a16="http://schemas.microsoft.com/office/drawing/2014/main" id="{0D519E1C-616A-08C6-8C97-3B7842BF2A96}"/>
              </a:ext>
            </a:extLst>
          </p:cNvPr>
          <p:cNvSpPr>
            <a:spLocks noGrp="1"/>
          </p:cNvSpPr>
          <p:nvPr>
            <p:ph type="subTitle" idx="1"/>
          </p:nvPr>
        </p:nvSpPr>
        <p:spPr/>
        <p:txBody>
          <a:bodyPr vert="horz" lIns="91440" tIns="45720" rIns="91440" bIns="45720" rtlCol="0" anchor="t">
            <a:normAutofit/>
          </a:bodyPr>
          <a:lstStyle/>
          <a:p>
            <a:r>
              <a:rPr lang="en-US" dirty="0">
                <a:cs typeface="Calibri"/>
              </a:rPr>
              <a:t>How do they work together?</a:t>
            </a:r>
            <a:endParaRPr lang="en-US" dirty="0"/>
          </a:p>
        </p:txBody>
      </p:sp>
    </p:spTree>
    <p:extLst>
      <p:ext uri="{BB962C8B-B14F-4D97-AF65-F5344CB8AC3E}">
        <p14:creationId xmlns:p14="http://schemas.microsoft.com/office/powerpoint/2010/main" val="130487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4879-F4BE-8671-12BC-B15C261DB86C}"/>
              </a:ext>
            </a:extLst>
          </p:cNvPr>
          <p:cNvSpPr>
            <a:spLocks noGrp="1"/>
          </p:cNvSpPr>
          <p:nvPr>
            <p:ph type="title"/>
          </p:nvPr>
        </p:nvSpPr>
        <p:spPr/>
        <p:txBody>
          <a:bodyPr/>
          <a:lstStyle/>
          <a:p>
            <a:r>
              <a:rPr lang="en-US" dirty="0">
                <a:cs typeface="Calibri Light"/>
              </a:rPr>
              <a:t>How does IOT and Artificial Intelligence Interact?</a:t>
            </a:r>
            <a:endParaRPr lang="en-US" dirty="0"/>
          </a:p>
        </p:txBody>
      </p:sp>
      <p:sp>
        <p:nvSpPr>
          <p:cNvPr id="3" name="Content Placeholder 2">
            <a:extLst>
              <a:ext uri="{FF2B5EF4-FFF2-40B4-BE49-F238E27FC236}">
                <a16:creationId xmlns:a16="http://schemas.microsoft.com/office/drawing/2014/main" id="{AFF1045C-C7ED-AF8E-5094-DD18B49B940A}"/>
              </a:ext>
            </a:extLst>
          </p:cNvPr>
          <p:cNvSpPr>
            <a:spLocks noGrp="1"/>
          </p:cNvSpPr>
          <p:nvPr>
            <p:ph idx="1"/>
          </p:nvPr>
        </p:nvSpPr>
        <p:spPr/>
        <p:txBody>
          <a:bodyPr vert="horz" lIns="91440" tIns="45720" rIns="91440" bIns="45720" rtlCol="0" anchor="t">
            <a:normAutofit/>
          </a:bodyPr>
          <a:lstStyle/>
          <a:p>
            <a:r>
              <a:rPr lang="en-US" dirty="0">
                <a:cs typeface="Calibri"/>
              </a:rPr>
              <a:t>So, we now know how IOT works. Artificial Intelligence (AI) can be used in this process to collect and analyze given data taken from sensors or other devices.</a:t>
            </a:r>
          </a:p>
          <a:p>
            <a:r>
              <a:rPr lang="en-US" dirty="0">
                <a:cs typeface="Calibri"/>
              </a:rPr>
              <a:t>Companies and businesses are using AI together with IOT to simulate intelligent decision making without human interaction and to predict possible future data, finding patterns or relationships in the data.</a:t>
            </a:r>
          </a:p>
          <a:p>
            <a:endParaRPr lang="en-US" dirty="0">
              <a:cs typeface="Calibri"/>
            </a:endParaRPr>
          </a:p>
        </p:txBody>
      </p:sp>
    </p:spTree>
    <p:extLst>
      <p:ext uri="{BB962C8B-B14F-4D97-AF65-F5344CB8AC3E}">
        <p14:creationId xmlns:p14="http://schemas.microsoft.com/office/powerpoint/2010/main" val="427859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DA99-0E3D-8434-7F29-683638BEFC1F}"/>
              </a:ext>
            </a:extLst>
          </p:cNvPr>
          <p:cNvSpPr>
            <a:spLocks noGrp="1"/>
          </p:cNvSpPr>
          <p:nvPr>
            <p:ph type="title"/>
          </p:nvPr>
        </p:nvSpPr>
        <p:spPr/>
        <p:txBody>
          <a:bodyPr/>
          <a:lstStyle/>
          <a:p>
            <a:r>
              <a:rPr lang="en-US" dirty="0">
                <a:cs typeface="Calibri Light"/>
              </a:rPr>
              <a:t>Benefits of the use of AI with IOT</a:t>
            </a:r>
            <a:endParaRPr lang="en-US" dirty="0"/>
          </a:p>
        </p:txBody>
      </p:sp>
      <p:sp>
        <p:nvSpPr>
          <p:cNvPr id="3" name="Content Placeholder 2">
            <a:extLst>
              <a:ext uri="{FF2B5EF4-FFF2-40B4-BE49-F238E27FC236}">
                <a16:creationId xmlns:a16="http://schemas.microsoft.com/office/drawing/2014/main" id="{045B3817-E278-371F-CC82-5B68AF8BF8A6}"/>
              </a:ext>
            </a:extLst>
          </p:cNvPr>
          <p:cNvSpPr>
            <a:spLocks noGrp="1"/>
          </p:cNvSpPr>
          <p:nvPr>
            <p:ph idx="1"/>
          </p:nvPr>
        </p:nvSpPr>
        <p:spPr/>
        <p:txBody>
          <a:bodyPr vert="horz" lIns="91440" tIns="45720" rIns="91440" bIns="45720" rtlCol="0" anchor="t">
            <a:normAutofit/>
          </a:bodyPr>
          <a:lstStyle/>
          <a:p>
            <a:r>
              <a:rPr lang="en-US" dirty="0">
                <a:cs typeface="Calibri"/>
              </a:rPr>
              <a:t>AI in the use of IOT in businesses can provide many benefits and open many possibilities.</a:t>
            </a:r>
          </a:p>
          <a:p>
            <a:pPr marL="914400" lvl="1" indent="-457200">
              <a:buAutoNum type="arabicPeriod"/>
            </a:pPr>
            <a:r>
              <a:rPr lang="en-US" dirty="0">
                <a:cs typeface="Calibri"/>
              </a:rPr>
              <a:t>Increases efficiency by making smart decisions without the need of a person, improving processes or algorithms by itself, or recognizing patterns or relationships in data.</a:t>
            </a:r>
          </a:p>
          <a:p>
            <a:pPr marL="914400" lvl="1" indent="-457200">
              <a:buAutoNum type="arabicPeriod"/>
            </a:pPr>
            <a:r>
              <a:rPr lang="en-US" dirty="0">
                <a:cs typeface="Calibri"/>
              </a:rPr>
              <a:t>Automates risk calculations and responses to certain processes.</a:t>
            </a:r>
          </a:p>
          <a:p>
            <a:pPr marL="914400" lvl="1" indent="-457200">
              <a:buAutoNum type="arabicPeriod"/>
            </a:pPr>
            <a:r>
              <a:rPr lang="en-US" dirty="0">
                <a:cs typeface="Calibri"/>
              </a:rPr>
              <a:t>Allows incoming data from other devices on the IOT to be summarized and sent to other devices in a more compact way.</a:t>
            </a:r>
          </a:p>
          <a:p>
            <a:pPr marL="914400" lvl="1" indent="-457200">
              <a:buAutoNum type="arabicPeriod"/>
            </a:pPr>
            <a:r>
              <a:rPr lang="en-US" dirty="0">
                <a:cs typeface="Calibri"/>
              </a:rPr>
              <a:t>Can handle, learn from, and predict future issues and resolve them in an optimized manner.</a:t>
            </a:r>
          </a:p>
          <a:p>
            <a:pPr lvl="1"/>
            <a:endParaRPr lang="en-US" dirty="0">
              <a:cs typeface="Calibri"/>
            </a:endParaRPr>
          </a:p>
        </p:txBody>
      </p:sp>
    </p:spTree>
    <p:extLst>
      <p:ext uri="{BB962C8B-B14F-4D97-AF65-F5344CB8AC3E}">
        <p14:creationId xmlns:p14="http://schemas.microsoft.com/office/powerpoint/2010/main" val="29709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441-EC6D-4207-1CA0-325896B8D021}"/>
              </a:ext>
            </a:extLst>
          </p:cNvPr>
          <p:cNvSpPr>
            <a:spLocks noGrp="1"/>
          </p:cNvSpPr>
          <p:nvPr>
            <p:ph type="title"/>
          </p:nvPr>
        </p:nvSpPr>
        <p:spPr/>
        <p:txBody>
          <a:bodyPr/>
          <a:lstStyle/>
          <a:p>
            <a:r>
              <a:rPr lang="en-US" dirty="0">
                <a:cs typeface="Calibri Light"/>
              </a:rPr>
              <a:t>Examples of AI in IOT</a:t>
            </a:r>
            <a:endParaRPr lang="en-US" dirty="0"/>
          </a:p>
        </p:txBody>
      </p:sp>
      <p:sp>
        <p:nvSpPr>
          <p:cNvPr id="3" name="Content Placeholder 2">
            <a:extLst>
              <a:ext uri="{FF2B5EF4-FFF2-40B4-BE49-F238E27FC236}">
                <a16:creationId xmlns:a16="http://schemas.microsoft.com/office/drawing/2014/main" id="{E33A666C-CE6D-7BF8-C9CF-03445D90DC8E}"/>
              </a:ext>
            </a:extLst>
          </p:cNvPr>
          <p:cNvSpPr>
            <a:spLocks noGrp="1"/>
          </p:cNvSpPr>
          <p:nvPr>
            <p:ph idx="1"/>
          </p:nvPr>
        </p:nvSpPr>
        <p:spPr/>
        <p:txBody>
          <a:bodyPr vert="horz" lIns="91440" tIns="45720" rIns="91440" bIns="45720" rtlCol="0" anchor="t">
            <a:normAutofit/>
          </a:bodyPr>
          <a:lstStyle/>
          <a:p>
            <a:r>
              <a:rPr lang="en-US" dirty="0">
                <a:cs typeface="Calibri"/>
              </a:rPr>
              <a:t>Self-driving Cars</a:t>
            </a:r>
          </a:p>
          <a:p>
            <a:pPr lvl="1"/>
            <a:r>
              <a:rPr lang="en-US" dirty="0">
                <a:cs typeface="Calibri"/>
              </a:rPr>
              <a:t>Data from self-driving car routes are recorded and used to optimize future routes and driving using AI predictions and calculations.</a:t>
            </a:r>
          </a:p>
          <a:p>
            <a:r>
              <a:rPr lang="en-US" dirty="0">
                <a:cs typeface="Calibri"/>
              </a:rPr>
              <a:t>Retail Analytics</a:t>
            </a:r>
          </a:p>
          <a:p>
            <a:pPr lvl="1"/>
            <a:r>
              <a:rPr lang="en-US" dirty="0">
                <a:cs typeface="Calibri"/>
              </a:rPr>
              <a:t>Data from consumer sales can be used with AI to regulate storage and predict future sales and products that will sell well.</a:t>
            </a:r>
          </a:p>
          <a:p>
            <a:r>
              <a:rPr lang="en-US" dirty="0">
                <a:cs typeface="Calibri"/>
              </a:rPr>
              <a:t>Manufacturing Robots</a:t>
            </a:r>
          </a:p>
          <a:p>
            <a:pPr lvl="1"/>
            <a:r>
              <a:rPr lang="en-US" dirty="0">
                <a:cs typeface="Calibri"/>
              </a:rPr>
              <a:t>AI can monitor and record the activities of manufacturing robots to detect inefficiency, errors, or possible future improvements.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6277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343B-9D52-A93C-5E39-4183698B31B6}"/>
              </a:ext>
            </a:extLst>
          </p:cNvPr>
          <p:cNvSpPr>
            <a:spLocks noGrp="1"/>
          </p:cNvSpPr>
          <p:nvPr>
            <p:ph type="title"/>
          </p:nvPr>
        </p:nvSpPr>
        <p:spPr/>
        <p:txBody>
          <a:bodyPr/>
          <a:lstStyle/>
          <a:p>
            <a:r>
              <a:rPr lang="en-US" dirty="0">
                <a:ea typeface="+mj-lt"/>
                <a:cs typeface="+mj-lt"/>
              </a:rPr>
              <a:t>Examples of AI in IOT (continued)</a:t>
            </a:r>
          </a:p>
        </p:txBody>
      </p:sp>
      <p:sp>
        <p:nvSpPr>
          <p:cNvPr id="3" name="Content Placeholder 2">
            <a:extLst>
              <a:ext uri="{FF2B5EF4-FFF2-40B4-BE49-F238E27FC236}">
                <a16:creationId xmlns:a16="http://schemas.microsoft.com/office/drawing/2014/main" id="{F6132B1B-0F49-80C3-B805-28BC3B178D0C}"/>
              </a:ext>
            </a:extLst>
          </p:cNvPr>
          <p:cNvSpPr>
            <a:spLocks noGrp="1"/>
          </p:cNvSpPr>
          <p:nvPr>
            <p:ph idx="1"/>
          </p:nvPr>
        </p:nvSpPr>
        <p:spPr>
          <a:xfrm>
            <a:off x="838200" y="1825625"/>
            <a:ext cx="10515600" cy="4416387"/>
          </a:xfrm>
        </p:spPr>
        <p:txBody>
          <a:bodyPr vert="horz" lIns="91440" tIns="45720" rIns="91440" bIns="45720" rtlCol="0" anchor="t">
            <a:normAutofit lnSpcReduction="10000"/>
          </a:bodyPr>
          <a:lstStyle/>
          <a:p>
            <a:r>
              <a:rPr lang="en-US" dirty="0">
                <a:ea typeface="+mn-lt"/>
                <a:cs typeface="+mn-lt"/>
              </a:rPr>
              <a:t>Traffic Monitoring and Management</a:t>
            </a:r>
          </a:p>
          <a:p>
            <a:pPr lvl="1"/>
            <a:r>
              <a:rPr lang="en-US" dirty="0">
                <a:ea typeface="+mn-lt"/>
                <a:cs typeface="+mn-lt"/>
              </a:rPr>
              <a:t>Data collected overtime from traffic can be used to further optimize traffic light wait times or traffic flow.</a:t>
            </a:r>
          </a:p>
          <a:p>
            <a:r>
              <a:rPr lang="en-US" dirty="0">
                <a:ea typeface="+mn-lt"/>
                <a:cs typeface="+mn-lt"/>
              </a:rPr>
              <a:t>Autonomous Delivery Robots</a:t>
            </a:r>
          </a:p>
          <a:p>
            <a:pPr lvl="1"/>
            <a:r>
              <a:rPr lang="en-US" dirty="0">
                <a:ea typeface="+mn-lt"/>
                <a:cs typeface="+mn-lt"/>
              </a:rPr>
              <a:t>Uses AI to calculate how to traverse terrain using data incoming from its sensors to observe its environment and surroundings.</a:t>
            </a:r>
          </a:p>
          <a:p>
            <a:r>
              <a:rPr lang="en-US" dirty="0">
                <a:ea typeface="+mn-lt"/>
                <a:cs typeface="+mn-lt"/>
              </a:rPr>
              <a:t>Large-scale monitoring and calculations for vehicles, such as trucks, planes, or ships.</a:t>
            </a:r>
          </a:p>
          <a:p>
            <a:pPr lvl="1"/>
            <a:r>
              <a:rPr lang="en-US" dirty="0">
                <a:ea typeface="+mn-lt"/>
                <a:cs typeface="+mn-lt"/>
              </a:rPr>
              <a:t>Distance traveling can be made quicker and easier with devices on the IOT on the vehicle sending data to the AI to calculate how much fuel will be needed for a certain amount of distance and possible repairs or maintenance that will be needed.</a:t>
            </a:r>
          </a:p>
        </p:txBody>
      </p:sp>
    </p:spTree>
    <p:extLst>
      <p:ext uri="{BB962C8B-B14F-4D97-AF65-F5344CB8AC3E}">
        <p14:creationId xmlns:p14="http://schemas.microsoft.com/office/powerpoint/2010/main" val="276866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F8B4A6A2-3F12-5171-F030-6C03A18249EB}"/>
              </a:ext>
            </a:extLst>
          </p:cNvPr>
          <p:cNvPicPr>
            <a:picLocks noChangeAspect="1"/>
          </p:cNvPicPr>
          <p:nvPr/>
        </p:nvPicPr>
        <p:blipFill>
          <a:blip r:embed="rId2"/>
          <a:stretch>
            <a:fillRect/>
          </a:stretch>
        </p:blipFill>
        <p:spPr>
          <a:xfrm>
            <a:off x="1850658" y="967326"/>
            <a:ext cx="8485612" cy="5235497"/>
          </a:xfrm>
          <a:prstGeom prst="rect">
            <a:avLst/>
          </a:prstGeom>
        </p:spPr>
      </p:pic>
    </p:spTree>
    <p:extLst>
      <p:ext uri="{BB962C8B-B14F-4D97-AF65-F5344CB8AC3E}">
        <p14:creationId xmlns:p14="http://schemas.microsoft.com/office/powerpoint/2010/main" val="2642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E1C9-459F-A12C-02D2-86967FC41ADD}"/>
              </a:ext>
            </a:extLst>
          </p:cNvPr>
          <p:cNvSpPr>
            <a:spLocks noGrp="1"/>
          </p:cNvSpPr>
          <p:nvPr>
            <p:ph type="title"/>
          </p:nvPr>
        </p:nvSpPr>
        <p:spPr/>
        <p:txBody>
          <a:bodyPr/>
          <a:lstStyle/>
          <a:p>
            <a:r>
              <a:rPr lang="en-US" dirty="0">
                <a:cs typeface="Calibri Light"/>
              </a:rPr>
              <a:t>Siri, Cortana, Alexa</a:t>
            </a:r>
            <a:endParaRPr lang="en-US" dirty="0"/>
          </a:p>
        </p:txBody>
      </p:sp>
      <p:sp>
        <p:nvSpPr>
          <p:cNvPr id="3" name="Content Placeholder 2">
            <a:extLst>
              <a:ext uri="{FF2B5EF4-FFF2-40B4-BE49-F238E27FC236}">
                <a16:creationId xmlns:a16="http://schemas.microsoft.com/office/drawing/2014/main" id="{4344FAEC-619D-B3E1-0BC5-BB7AED7FAB44}"/>
              </a:ext>
            </a:extLst>
          </p:cNvPr>
          <p:cNvSpPr>
            <a:spLocks noGrp="1"/>
          </p:cNvSpPr>
          <p:nvPr>
            <p:ph idx="1"/>
          </p:nvPr>
        </p:nvSpPr>
        <p:spPr/>
        <p:txBody>
          <a:bodyPr vert="horz" lIns="91440" tIns="45720" rIns="91440" bIns="45720" rtlCol="0" anchor="t">
            <a:normAutofit lnSpcReduction="10000"/>
          </a:bodyPr>
          <a:lstStyle/>
          <a:p>
            <a:r>
              <a:rPr lang="en-US" dirty="0">
                <a:cs typeface="Calibri"/>
              </a:rPr>
              <a:t>These digital assistants are one of the biggest forms of the use of AI in IOT.</a:t>
            </a:r>
          </a:p>
          <a:p>
            <a:r>
              <a:rPr lang="en-US" dirty="0">
                <a:cs typeface="Calibri"/>
              </a:rPr>
              <a:t>Siri, on iPhones, or Cortana, on Windows computers, both use text or voice data and analyze it to understand the person's intentions and to complete the correct task on the web or device.</a:t>
            </a:r>
          </a:p>
          <a:p>
            <a:r>
              <a:rPr lang="en-US" dirty="0">
                <a:cs typeface="Calibri"/>
              </a:rPr>
              <a:t>Alexa takes this to another level, being interconnected throughout homes through multiple devices and interacts with these devices. </a:t>
            </a:r>
          </a:p>
          <a:p>
            <a:pPr lvl="1"/>
            <a:r>
              <a:rPr lang="en-US" dirty="0">
                <a:cs typeface="Calibri"/>
              </a:rPr>
              <a:t>Examples of Alexa interaction: door locks, light switches, security cameras</a:t>
            </a:r>
          </a:p>
          <a:p>
            <a:pPr lvl="1"/>
            <a:r>
              <a:rPr lang="en-US" dirty="0">
                <a:cs typeface="Calibri"/>
              </a:rPr>
              <a:t>All this interaction through one Amazon Echo and the IOT</a:t>
            </a:r>
          </a:p>
          <a:p>
            <a:pPr lvl="1"/>
            <a:r>
              <a:rPr lang="en-US" dirty="0">
                <a:cs typeface="Calibri"/>
              </a:rPr>
              <a:t>Alexa also can record data and send it back to Amazon to further improve performance and sales data.</a:t>
            </a:r>
          </a:p>
        </p:txBody>
      </p:sp>
    </p:spTree>
    <p:extLst>
      <p:ext uri="{BB962C8B-B14F-4D97-AF65-F5344CB8AC3E}">
        <p14:creationId xmlns:p14="http://schemas.microsoft.com/office/powerpoint/2010/main" val="96126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EC0A-C964-C90D-0DDD-9DAD2D0111AF}"/>
              </a:ext>
            </a:extLst>
          </p:cNvPr>
          <p:cNvSpPr>
            <a:spLocks noGrp="1"/>
          </p:cNvSpPr>
          <p:nvPr>
            <p:ph type="title"/>
          </p:nvPr>
        </p:nvSpPr>
        <p:spPr/>
        <p:txBody>
          <a:bodyPr/>
          <a:lstStyle/>
          <a:p>
            <a:r>
              <a:rPr lang="en-US">
                <a:cs typeface="Calibri Light"/>
              </a:rPr>
              <a:t>Works Cited</a:t>
            </a:r>
            <a:endParaRPr lang="en-US"/>
          </a:p>
        </p:txBody>
      </p:sp>
      <p:sp>
        <p:nvSpPr>
          <p:cNvPr id="3" name="Content Placeholder 2">
            <a:extLst>
              <a:ext uri="{FF2B5EF4-FFF2-40B4-BE49-F238E27FC236}">
                <a16:creationId xmlns:a16="http://schemas.microsoft.com/office/drawing/2014/main" id="{919EFBD0-2E20-B866-9F10-75D44613F16E}"/>
              </a:ext>
            </a:extLst>
          </p:cNvPr>
          <p:cNvSpPr>
            <a:spLocks noGrp="1"/>
          </p:cNvSpPr>
          <p:nvPr>
            <p:ph idx="1"/>
          </p:nvPr>
        </p:nvSpPr>
        <p:spPr/>
        <p:txBody>
          <a:bodyPr vert="horz" lIns="91440" tIns="45720" rIns="91440" bIns="45720" rtlCol="0" anchor="t">
            <a:normAutofit fontScale="77500" lnSpcReduction="20000"/>
          </a:bodyPr>
          <a:lstStyle/>
          <a:p>
            <a:r>
              <a:rPr lang="en-US" dirty="0">
                <a:solidFill>
                  <a:srgbClr val="000000"/>
                </a:solidFill>
                <a:ea typeface="+mn-lt"/>
                <a:cs typeface="+mn-lt"/>
              </a:rPr>
              <a:t>Burgess, Matt. “What Is the Internet of Things? Wired Explains.” </a:t>
            </a:r>
            <a:r>
              <a:rPr lang="en-US" i="1" dirty="0">
                <a:solidFill>
                  <a:srgbClr val="000000"/>
                </a:solidFill>
                <a:ea typeface="+mn-lt"/>
                <a:cs typeface="+mn-lt"/>
              </a:rPr>
              <a:t>WIRED UK</a:t>
            </a:r>
            <a:r>
              <a:rPr lang="en-US" dirty="0">
                <a:solidFill>
                  <a:srgbClr val="000000"/>
                </a:solidFill>
                <a:ea typeface="+mn-lt"/>
                <a:cs typeface="+mn-lt"/>
              </a:rPr>
              <a:t>, 16 Feb. 2018, https://www.wired.co.uk/article/internet-of-things-what-is-explained-iot. </a:t>
            </a:r>
          </a:p>
          <a:p>
            <a:r>
              <a:rPr lang="en-US" dirty="0">
                <a:solidFill>
                  <a:srgbClr val="000000"/>
                </a:solidFill>
                <a:ea typeface="+mn-lt"/>
                <a:cs typeface="+mn-lt"/>
              </a:rPr>
              <a:t>Marr, Bernard. “What Is the Artificial Intelligence of Things? When AI Meets IOT.” </a:t>
            </a:r>
            <a:r>
              <a:rPr lang="en-US" i="1" dirty="0">
                <a:solidFill>
                  <a:srgbClr val="000000"/>
                </a:solidFill>
                <a:ea typeface="+mn-lt"/>
                <a:cs typeface="+mn-lt"/>
              </a:rPr>
              <a:t>Forbes</a:t>
            </a:r>
            <a:r>
              <a:rPr lang="en-US" dirty="0">
                <a:solidFill>
                  <a:srgbClr val="000000"/>
                </a:solidFill>
                <a:ea typeface="+mn-lt"/>
                <a:cs typeface="+mn-lt"/>
              </a:rPr>
              <a:t>, Forbes Magazine, 20 Dec. 2019, https://www.forbes.com/sites/bernardmarr/2019/12/20/what-is-the-artificial-intelligence-of-things-when-ai-meets-iot/?sh=15caa4a7b1fd. </a:t>
            </a:r>
            <a:endParaRPr lang="en-US">
              <a:solidFill>
                <a:srgbClr val="000000"/>
              </a:solidFill>
              <a:cs typeface="Calibri"/>
            </a:endParaRPr>
          </a:p>
          <a:p>
            <a:r>
              <a:rPr lang="en-US" dirty="0">
                <a:ea typeface="+mn-lt"/>
                <a:cs typeface="+mn-lt"/>
              </a:rPr>
              <a:t>Shingadesy21. “What Is the Use of HTML in IOT.” </a:t>
            </a:r>
            <a:r>
              <a:rPr lang="en-US" i="1" dirty="0">
                <a:ea typeface="+mn-lt"/>
                <a:cs typeface="+mn-lt"/>
              </a:rPr>
              <a:t>Bolt Forum</a:t>
            </a:r>
            <a:r>
              <a:rPr lang="en-US" dirty="0">
                <a:ea typeface="+mn-lt"/>
                <a:cs typeface="+mn-lt"/>
              </a:rPr>
              <a:t>, 27 June 2019, https://forum.boltiot.com/t/what-is-the-use-of-html-in-iot/2986. </a:t>
            </a:r>
          </a:p>
          <a:p>
            <a:r>
              <a:rPr lang="en-US" dirty="0" err="1">
                <a:solidFill>
                  <a:srgbClr val="000000"/>
                </a:solidFill>
                <a:ea typeface="+mn-lt"/>
                <a:cs typeface="+mn-lt"/>
              </a:rPr>
              <a:t>Vinugayathri</a:t>
            </a:r>
            <a:r>
              <a:rPr lang="en-US" dirty="0">
                <a:solidFill>
                  <a:srgbClr val="000000"/>
                </a:solidFill>
                <a:ea typeface="+mn-lt"/>
                <a:cs typeface="+mn-lt"/>
              </a:rPr>
              <a:t>. “Ai and IOT Blended - What It Is and Why It Matters?” </a:t>
            </a:r>
            <a:r>
              <a:rPr lang="en-US" i="1" dirty="0">
                <a:solidFill>
                  <a:srgbClr val="000000"/>
                </a:solidFill>
                <a:ea typeface="+mn-lt"/>
                <a:cs typeface="+mn-lt"/>
              </a:rPr>
              <a:t>Clarion Tech</a:t>
            </a:r>
            <a:r>
              <a:rPr lang="en-US" dirty="0">
                <a:solidFill>
                  <a:srgbClr val="000000"/>
                </a:solidFill>
                <a:ea typeface="+mn-lt"/>
                <a:cs typeface="+mn-lt"/>
              </a:rPr>
              <a:t>, https://www.clariontech.com/blog/ai-and-iot-blended-what-it-is-and-why-it-matters. </a:t>
            </a:r>
            <a:endParaRPr lang="en-US">
              <a:solidFill>
                <a:srgbClr val="000000"/>
              </a:solidFill>
              <a:cs typeface="Calibri"/>
            </a:endParaRPr>
          </a:p>
          <a:p>
            <a:r>
              <a:rPr lang="en-US" dirty="0">
                <a:solidFill>
                  <a:srgbClr val="000000"/>
                </a:solidFill>
                <a:ea typeface="+mn-lt"/>
                <a:cs typeface="+mn-lt"/>
              </a:rPr>
              <a:t>“What Is the Internet of Things (IOT)?” </a:t>
            </a:r>
            <a:r>
              <a:rPr lang="en-US" i="1" dirty="0">
                <a:solidFill>
                  <a:srgbClr val="000000"/>
                </a:solidFill>
                <a:ea typeface="+mn-lt"/>
                <a:cs typeface="+mn-lt"/>
              </a:rPr>
              <a:t>What Is the Internet of Things (IoT)?</a:t>
            </a:r>
            <a:r>
              <a:rPr lang="en-US" dirty="0">
                <a:solidFill>
                  <a:srgbClr val="000000"/>
                </a:solidFill>
                <a:ea typeface="+mn-lt"/>
                <a:cs typeface="+mn-lt"/>
              </a:rPr>
              <a:t>, https://www.oracle.com/internet-of-things/what-is-iot/. </a:t>
            </a:r>
            <a:endParaRPr lang="en-US">
              <a:solidFill>
                <a:srgbClr val="000000"/>
              </a:solidFill>
              <a:cs typeface="Calibri"/>
            </a:endParaRPr>
          </a:p>
          <a:p>
            <a:r>
              <a:rPr lang="en-US" dirty="0">
                <a:solidFill>
                  <a:srgbClr val="000000"/>
                </a:solidFill>
                <a:ea typeface="+mn-lt"/>
                <a:cs typeface="+mn-lt"/>
              </a:rPr>
              <a:t>“Why Are AI and IOT Perfect Partners for Growth?” </a:t>
            </a:r>
            <a:r>
              <a:rPr lang="en-US" i="1" dirty="0">
                <a:solidFill>
                  <a:srgbClr val="000000"/>
                </a:solidFill>
                <a:ea typeface="+mn-lt"/>
                <a:cs typeface="+mn-lt"/>
              </a:rPr>
              <a:t>Reply</a:t>
            </a:r>
            <a:r>
              <a:rPr lang="en-US" dirty="0">
                <a:solidFill>
                  <a:srgbClr val="000000"/>
                </a:solidFill>
                <a:ea typeface="+mn-lt"/>
                <a:cs typeface="+mn-lt"/>
              </a:rPr>
              <a:t>, https://www.reply.com/breed-reply/en/content/why-are-ai-and-iot-perfect-partners-for-growth. </a:t>
            </a:r>
            <a:endParaRPr lang="en-US">
              <a:solidFill>
                <a:srgbClr val="000000"/>
              </a:solidFill>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21280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BE4D-1740-1D29-8012-26BC3DFE0473}"/>
              </a:ext>
            </a:extLst>
          </p:cNvPr>
          <p:cNvSpPr>
            <a:spLocks noGrp="1"/>
          </p:cNvSpPr>
          <p:nvPr>
            <p:ph type="title"/>
          </p:nvPr>
        </p:nvSpPr>
        <p:spPr/>
        <p:txBody>
          <a:bodyPr/>
          <a:lstStyle/>
          <a:p>
            <a:r>
              <a:rPr lang="en-US" dirty="0">
                <a:cs typeface="Calibri Light"/>
              </a:rPr>
              <a:t>Media Sources (In Order)</a:t>
            </a:r>
            <a:endParaRPr lang="en-US" dirty="0"/>
          </a:p>
        </p:txBody>
      </p:sp>
      <p:sp>
        <p:nvSpPr>
          <p:cNvPr id="3" name="Content Placeholder 2">
            <a:extLst>
              <a:ext uri="{FF2B5EF4-FFF2-40B4-BE49-F238E27FC236}">
                <a16:creationId xmlns:a16="http://schemas.microsoft.com/office/drawing/2014/main" id="{00272A00-03EE-234E-2E9D-8137E637A7BA}"/>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hlinkClick r:id="rId2"/>
              </a:rPr>
              <a:t>https://www.i-scoop.eu/internet-of-things-iot/</a:t>
            </a:r>
            <a:endParaRPr lang="en-US">
              <a:ea typeface="+mn-lt"/>
              <a:cs typeface="+mn-lt"/>
            </a:endParaRPr>
          </a:p>
          <a:p>
            <a:pPr marL="514350" indent="-514350">
              <a:buAutoNum type="arabicPeriod"/>
            </a:pPr>
            <a:r>
              <a:rPr lang="en-US" dirty="0">
                <a:ea typeface="+mn-lt"/>
                <a:cs typeface="+mn-lt"/>
                <a:hlinkClick r:id="rId3"/>
              </a:rPr>
              <a:t>https://www.jessevandoren.com/en/internet-of-things-iot/</a:t>
            </a:r>
            <a:endParaRPr lang="en-US" dirty="0">
              <a:ea typeface="+mn-lt"/>
              <a:cs typeface="+mn-lt"/>
            </a:endParaRPr>
          </a:p>
          <a:p>
            <a:pPr marL="514350" indent="-514350">
              <a:buAutoNum type="arabicPeriod"/>
            </a:pPr>
            <a:r>
              <a:rPr lang="en-US" dirty="0">
                <a:ea typeface="+mn-lt"/>
                <a:cs typeface="+mn-lt"/>
                <a:hlinkClick r:id="rId4"/>
              </a:rPr>
              <a:t>https://www.networkworld.com/article/3207535/what-is-iot-the-internet-of-things-explained.html</a:t>
            </a:r>
            <a:endParaRPr lang="en-US">
              <a:cs typeface="Calibri" panose="020F0502020204030204"/>
            </a:endParaRPr>
          </a:p>
          <a:p>
            <a:pPr marL="514350" indent="-514350">
              <a:buAutoNum type="arabicPeriod"/>
            </a:pPr>
            <a:r>
              <a:rPr lang="en-US" dirty="0">
                <a:ea typeface="+mn-lt"/>
                <a:cs typeface="+mn-lt"/>
                <a:hlinkClick r:id="rId5"/>
              </a:rPr>
              <a:t>https://youtu.be/6mBO2vqLv38</a:t>
            </a:r>
            <a:endParaRPr lang="en-US">
              <a:ea typeface="+mn-lt"/>
              <a:cs typeface="+mn-lt"/>
            </a:endParaRPr>
          </a:p>
          <a:p>
            <a:pPr marL="514350" indent="-514350">
              <a:buAutoNum type="arabicPeriod"/>
            </a:pPr>
            <a:r>
              <a:rPr lang="en-US" dirty="0">
                <a:ea typeface="+mn-lt"/>
                <a:cs typeface="+mn-lt"/>
                <a:hlinkClick r:id="rId6"/>
              </a:rPr>
              <a:t>https://www.leewayhertz.com/develop-logistics-management-software/</a:t>
            </a:r>
          </a:p>
          <a:p>
            <a:endParaRPr lang="en-US" dirty="0">
              <a:ea typeface="+mn-lt"/>
              <a:cs typeface="+mn-lt"/>
            </a:endParaRPr>
          </a:p>
        </p:txBody>
      </p:sp>
    </p:spTree>
    <p:extLst>
      <p:ext uri="{BB962C8B-B14F-4D97-AF65-F5344CB8AC3E}">
        <p14:creationId xmlns:p14="http://schemas.microsoft.com/office/powerpoint/2010/main" val="141469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8949-A4E1-9BE3-BB20-6624AE30A586}"/>
              </a:ext>
            </a:extLst>
          </p:cNvPr>
          <p:cNvSpPr>
            <a:spLocks noGrp="1"/>
          </p:cNvSpPr>
          <p:nvPr>
            <p:ph type="title"/>
          </p:nvPr>
        </p:nvSpPr>
        <p:spPr/>
        <p:txBody>
          <a:bodyPr/>
          <a:lstStyle/>
          <a:p>
            <a:r>
              <a:rPr lang="en-US">
                <a:cs typeface="Calibri Light"/>
              </a:rPr>
              <a:t>What is the Internet of Things?</a:t>
            </a:r>
            <a:endParaRPr lang="en-US"/>
          </a:p>
        </p:txBody>
      </p:sp>
      <p:sp>
        <p:nvSpPr>
          <p:cNvPr id="3" name="Content Placeholder 2">
            <a:extLst>
              <a:ext uri="{FF2B5EF4-FFF2-40B4-BE49-F238E27FC236}">
                <a16:creationId xmlns:a16="http://schemas.microsoft.com/office/drawing/2014/main" id="{F7E3E87B-3C31-3848-99E5-08915E8B94F0}"/>
              </a:ext>
            </a:extLst>
          </p:cNvPr>
          <p:cNvSpPr>
            <a:spLocks noGrp="1"/>
          </p:cNvSpPr>
          <p:nvPr>
            <p:ph idx="1"/>
          </p:nvPr>
        </p:nvSpPr>
        <p:spPr/>
        <p:txBody>
          <a:bodyPr vert="horz" lIns="91440" tIns="45720" rIns="91440" bIns="45720" rtlCol="0" anchor="t">
            <a:normAutofit/>
          </a:bodyPr>
          <a:lstStyle/>
          <a:p>
            <a:pPr>
              <a:buFont typeface="Arial"/>
            </a:pPr>
            <a:r>
              <a:rPr lang="en-US">
                <a:cs typeface="Calibri"/>
              </a:rPr>
              <a:t>The </a:t>
            </a:r>
            <a:r>
              <a:rPr lang="en-US" b="1">
                <a:cs typeface="Calibri"/>
              </a:rPr>
              <a:t>Internet of Things (IOT)</a:t>
            </a:r>
            <a:r>
              <a:rPr lang="en-US">
                <a:cs typeface="Calibri"/>
              </a:rPr>
              <a:t> is the network of modern devices that are constantly interacting with each other over the internet.</a:t>
            </a:r>
          </a:p>
          <a:p>
            <a:pPr>
              <a:buFont typeface="Arial"/>
            </a:pPr>
            <a:r>
              <a:rPr lang="en-US">
                <a:ea typeface="+mn-lt"/>
                <a:cs typeface="+mn-lt"/>
              </a:rPr>
              <a:t>This can be better understood as the communication of devices to exchange information and communicate.</a:t>
            </a:r>
          </a:p>
          <a:p>
            <a:pPr>
              <a:buFont typeface="Arial"/>
            </a:pPr>
            <a:r>
              <a:rPr lang="en-US">
                <a:cs typeface="Calibri"/>
              </a:rPr>
              <a:t>Examples can be seen all around us through our phones, cars, cameras, doorbells, computers, and other things we use on a daily basis.</a:t>
            </a:r>
          </a:p>
          <a:p>
            <a:pPr>
              <a:buFont typeface="Arial"/>
              <a:buChar char="•"/>
            </a:pPr>
            <a:endParaRPr lang="en-US">
              <a:cs typeface="Calibri"/>
            </a:endParaRPr>
          </a:p>
        </p:txBody>
      </p:sp>
    </p:spTree>
    <p:extLst>
      <p:ext uri="{BB962C8B-B14F-4D97-AF65-F5344CB8AC3E}">
        <p14:creationId xmlns:p14="http://schemas.microsoft.com/office/powerpoint/2010/main" val="422518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6B64AF8-B0AD-3325-CBD0-7EFAB0495F5F}"/>
              </a:ext>
            </a:extLst>
          </p:cNvPr>
          <p:cNvPicPr>
            <a:picLocks noChangeAspect="1"/>
          </p:cNvPicPr>
          <p:nvPr/>
        </p:nvPicPr>
        <p:blipFill>
          <a:blip r:embed="rId2"/>
          <a:stretch>
            <a:fillRect/>
          </a:stretch>
        </p:blipFill>
        <p:spPr>
          <a:xfrm>
            <a:off x="2531327" y="252239"/>
            <a:ext cx="7120051" cy="6353517"/>
          </a:xfrm>
          <a:prstGeom prst="rect">
            <a:avLst/>
          </a:prstGeom>
        </p:spPr>
      </p:pic>
    </p:spTree>
    <p:extLst>
      <p:ext uri="{BB962C8B-B14F-4D97-AF65-F5344CB8AC3E}">
        <p14:creationId xmlns:p14="http://schemas.microsoft.com/office/powerpoint/2010/main" val="7782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CD30-28AD-E979-637E-8DB655F47B3B}"/>
              </a:ext>
            </a:extLst>
          </p:cNvPr>
          <p:cNvSpPr>
            <a:spLocks noGrp="1"/>
          </p:cNvSpPr>
          <p:nvPr>
            <p:ph type="title"/>
          </p:nvPr>
        </p:nvSpPr>
        <p:spPr/>
        <p:txBody>
          <a:bodyPr/>
          <a:lstStyle/>
          <a:p>
            <a:r>
              <a:rPr lang="en-US">
                <a:cs typeface="Calibri Light"/>
              </a:rPr>
              <a:t>Why is it important?</a:t>
            </a:r>
            <a:endParaRPr lang="en-US"/>
          </a:p>
        </p:txBody>
      </p:sp>
      <p:sp>
        <p:nvSpPr>
          <p:cNvPr id="3" name="Content Placeholder 2">
            <a:extLst>
              <a:ext uri="{FF2B5EF4-FFF2-40B4-BE49-F238E27FC236}">
                <a16:creationId xmlns:a16="http://schemas.microsoft.com/office/drawing/2014/main" id="{9E50CFF2-8189-69D7-FCF7-0E5FE8201889}"/>
              </a:ext>
            </a:extLst>
          </p:cNvPr>
          <p:cNvSpPr>
            <a:spLocks noGrp="1"/>
          </p:cNvSpPr>
          <p:nvPr>
            <p:ph idx="1"/>
          </p:nvPr>
        </p:nvSpPr>
        <p:spPr/>
        <p:txBody>
          <a:bodyPr vert="horz" lIns="91440" tIns="45720" rIns="91440" bIns="45720" rtlCol="0" anchor="t">
            <a:normAutofit/>
          </a:bodyPr>
          <a:lstStyle/>
          <a:p>
            <a:r>
              <a:rPr lang="en-US" dirty="0">
                <a:cs typeface="Calibri"/>
              </a:rPr>
              <a:t>The IOT is what connects the internet to our everyday lives.</a:t>
            </a:r>
          </a:p>
          <a:p>
            <a:r>
              <a:rPr lang="en-US" dirty="0">
                <a:cs typeface="Calibri"/>
              </a:rPr>
              <a:t>Modern society is almost completely reliant on the technology, including the internet. Almost all technology on the internet are connected through the IOT.</a:t>
            </a:r>
          </a:p>
          <a:p>
            <a:r>
              <a:rPr lang="en-US" dirty="0">
                <a:ea typeface="+mn-lt"/>
                <a:cs typeface="+mn-lt"/>
              </a:rPr>
              <a:t>Another reason why the IOT is so important is that it reduces the work needed to be done by humans and, instead, automates it to devices and sensors to do the same job.</a:t>
            </a:r>
            <a:endParaRPr lang="en-US" dirty="0">
              <a:cs typeface="Calibri"/>
            </a:endParaRPr>
          </a:p>
        </p:txBody>
      </p:sp>
    </p:spTree>
    <p:extLst>
      <p:ext uri="{BB962C8B-B14F-4D97-AF65-F5344CB8AC3E}">
        <p14:creationId xmlns:p14="http://schemas.microsoft.com/office/powerpoint/2010/main" val="338210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E9B6-8033-BBEA-A145-832547F48C28}"/>
              </a:ext>
            </a:extLst>
          </p:cNvPr>
          <p:cNvSpPr>
            <a:spLocks noGrp="1"/>
          </p:cNvSpPr>
          <p:nvPr>
            <p:ph type="title"/>
          </p:nvPr>
        </p:nvSpPr>
        <p:spPr/>
        <p:txBody>
          <a:bodyPr/>
          <a:lstStyle/>
          <a:p>
            <a:r>
              <a:rPr lang="en-US" dirty="0">
                <a:cs typeface="Calibri Light"/>
              </a:rPr>
              <a:t>Why is it important? (continued)</a:t>
            </a:r>
            <a:endParaRPr lang="en-US" dirty="0"/>
          </a:p>
        </p:txBody>
      </p:sp>
      <p:sp>
        <p:nvSpPr>
          <p:cNvPr id="3" name="Content Placeholder 2">
            <a:extLst>
              <a:ext uri="{FF2B5EF4-FFF2-40B4-BE49-F238E27FC236}">
                <a16:creationId xmlns:a16="http://schemas.microsoft.com/office/drawing/2014/main" id="{F6EAC08D-4AE7-AE06-F27A-6ADB1AEAC152}"/>
              </a:ext>
            </a:extLst>
          </p:cNvPr>
          <p:cNvSpPr>
            <a:spLocks noGrp="1"/>
          </p:cNvSpPr>
          <p:nvPr>
            <p:ph idx="1"/>
          </p:nvPr>
        </p:nvSpPr>
        <p:spPr/>
        <p:txBody>
          <a:bodyPr vert="horz" lIns="91440" tIns="45720" rIns="91440" bIns="45720" rtlCol="0" anchor="t">
            <a:normAutofit/>
          </a:bodyPr>
          <a:lstStyle/>
          <a:p>
            <a:r>
              <a:rPr lang="en-US" dirty="0">
                <a:cs typeface="Calibri"/>
              </a:rPr>
              <a:t>The ability for devices to be able to access cloud networks allows for smaller storage on the devices themselves and allows for more complex algorithms or computations to be done outside the device itself.</a:t>
            </a:r>
          </a:p>
          <a:p>
            <a:r>
              <a:rPr lang="en-US" dirty="0">
                <a:ea typeface="+mn-lt"/>
                <a:cs typeface="+mn-lt"/>
              </a:rPr>
              <a:t>In fact, the IOT is something that we should be well familiar with. Without it, we would be unable to swipe into the buildings to be able to attend classes here, as our student ID's have a chip inside them that the college uses to recognize students and allow access.</a:t>
            </a:r>
            <a:endParaRPr lang="en-US" dirty="0">
              <a:cs typeface="Calibri"/>
            </a:endParaRPr>
          </a:p>
          <a:p>
            <a:endParaRPr lang="en-US" dirty="0">
              <a:cs typeface="Calibri"/>
            </a:endParaRPr>
          </a:p>
        </p:txBody>
      </p:sp>
    </p:spTree>
    <p:extLst>
      <p:ext uri="{BB962C8B-B14F-4D97-AF65-F5344CB8AC3E}">
        <p14:creationId xmlns:p14="http://schemas.microsoft.com/office/powerpoint/2010/main" val="150703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hart, radar chart&#10;&#10;Description automatically generated">
            <a:extLst>
              <a:ext uri="{FF2B5EF4-FFF2-40B4-BE49-F238E27FC236}">
                <a16:creationId xmlns:a16="http://schemas.microsoft.com/office/drawing/2014/main" id="{ADD4CE14-759F-6489-4AF0-EF042A2C38C4}"/>
              </a:ext>
            </a:extLst>
          </p:cNvPr>
          <p:cNvPicPr>
            <a:picLocks noChangeAspect="1"/>
          </p:cNvPicPr>
          <p:nvPr/>
        </p:nvPicPr>
        <p:blipFill>
          <a:blip r:embed="rId2"/>
          <a:stretch>
            <a:fillRect/>
          </a:stretch>
        </p:blipFill>
        <p:spPr>
          <a:xfrm>
            <a:off x="1360098" y="414896"/>
            <a:ext cx="9471803" cy="6042586"/>
          </a:xfrm>
          <a:prstGeom prst="rect">
            <a:avLst/>
          </a:prstGeom>
        </p:spPr>
      </p:pic>
    </p:spTree>
    <p:extLst>
      <p:ext uri="{BB962C8B-B14F-4D97-AF65-F5344CB8AC3E}">
        <p14:creationId xmlns:p14="http://schemas.microsoft.com/office/powerpoint/2010/main" val="126038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3693DE05-1943-BEB6-75CF-896329A69C88}"/>
              </a:ext>
            </a:extLst>
          </p:cNvPr>
          <p:cNvPicPr>
            <a:picLocks noChangeAspect="1"/>
          </p:cNvPicPr>
          <p:nvPr/>
        </p:nvPicPr>
        <p:blipFill>
          <a:blip r:embed="rId2"/>
          <a:stretch>
            <a:fillRect/>
          </a:stretch>
        </p:blipFill>
        <p:spPr>
          <a:xfrm>
            <a:off x="3646098" y="395032"/>
            <a:ext cx="4914181" cy="6053558"/>
          </a:xfrm>
          <a:prstGeom prst="rect">
            <a:avLst/>
          </a:prstGeom>
        </p:spPr>
      </p:pic>
    </p:spTree>
    <p:extLst>
      <p:ext uri="{BB962C8B-B14F-4D97-AF65-F5344CB8AC3E}">
        <p14:creationId xmlns:p14="http://schemas.microsoft.com/office/powerpoint/2010/main" val="9594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1802-D91B-A11C-0DC1-A7FBFE20E4AE}"/>
              </a:ext>
            </a:extLst>
          </p:cNvPr>
          <p:cNvSpPr>
            <a:spLocks noGrp="1"/>
          </p:cNvSpPr>
          <p:nvPr>
            <p:ph type="title"/>
          </p:nvPr>
        </p:nvSpPr>
        <p:spPr/>
        <p:txBody>
          <a:bodyPr/>
          <a:lstStyle/>
          <a:p>
            <a:r>
              <a:rPr lang="en-US" dirty="0">
                <a:cs typeface="Calibri Light"/>
              </a:rPr>
              <a:t>YouTube Breakdown of IOT</a:t>
            </a:r>
            <a:endParaRPr lang="en-US" dirty="0"/>
          </a:p>
        </p:txBody>
      </p:sp>
      <p:sp>
        <p:nvSpPr>
          <p:cNvPr id="3" name="Content Placeholder 2">
            <a:extLst>
              <a:ext uri="{FF2B5EF4-FFF2-40B4-BE49-F238E27FC236}">
                <a16:creationId xmlns:a16="http://schemas.microsoft.com/office/drawing/2014/main" id="{9D243392-35D4-88A7-26C7-D43735B67524}"/>
              </a:ext>
            </a:extLst>
          </p:cNvPr>
          <p:cNvSpPr>
            <a:spLocks noGrp="1"/>
          </p:cNvSpPr>
          <p:nvPr>
            <p:ph idx="1"/>
          </p:nvPr>
        </p:nvSpPr>
        <p:spPr/>
        <p:txBody>
          <a:bodyPr vert="horz" lIns="91440" tIns="45720" rIns="91440" bIns="45720" rtlCol="0" anchor="t">
            <a:normAutofit/>
          </a:bodyPr>
          <a:lstStyle/>
          <a:p>
            <a:pPr marL="457200" indent="-457200"/>
            <a:r>
              <a:rPr lang="en-US" dirty="0">
                <a:cs typeface="Calibri"/>
              </a:rPr>
              <a:t>3:00 to 4:15</a:t>
            </a:r>
            <a:endParaRPr lang="en-US" dirty="0"/>
          </a:p>
        </p:txBody>
      </p:sp>
      <p:pic>
        <p:nvPicPr>
          <p:cNvPr id="4" name="Online Media 3" title="What is IoT?| IoT - Internet of Things | IoT Explained in 6 Minutes | How IoT Works? | Simplilearn">
            <a:hlinkClick r:id="" action="ppaction://media"/>
            <a:extLst>
              <a:ext uri="{FF2B5EF4-FFF2-40B4-BE49-F238E27FC236}">
                <a16:creationId xmlns:a16="http://schemas.microsoft.com/office/drawing/2014/main" id="{F0B2D74E-4AC2-DB57-2BF2-B54022671CF2}"/>
              </a:ext>
            </a:extLst>
          </p:cNvPr>
          <p:cNvPicPr>
            <a:picLocks noRot="1" noChangeAspect="1"/>
          </p:cNvPicPr>
          <p:nvPr>
            <a:videoFile r:link="rId1"/>
          </p:nvPr>
        </p:nvPicPr>
        <p:blipFill>
          <a:blip r:embed="rId3"/>
          <a:stretch>
            <a:fillRect/>
          </a:stretch>
        </p:blipFill>
        <p:spPr>
          <a:xfrm>
            <a:off x="2844773" y="2534082"/>
            <a:ext cx="5584363" cy="3574031"/>
          </a:xfrm>
          <a:prstGeom prst="rect">
            <a:avLst/>
          </a:prstGeom>
        </p:spPr>
      </p:pic>
    </p:spTree>
    <p:extLst>
      <p:ext uri="{BB962C8B-B14F-4D97-AF65-F5344CB8AC3E}">
        <p14:creationId xmlns:p14="http://schemas.microsoft.com/office/powerpoint/2010/main" val="426696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FD2A-BD2B-DFA2-E088-3ABECEF9D1E3}"/>
              </a:ext>
            </a:extLst>
          </p:cNvPr>
          <p:cNvSpPr>
            <a:spLocks noGrp="1"/>
          </p:cNvSpPr>
          <p:nvPr>
            <p:ph type="title"/>
          </p:nvPr>
        </p:nvSpPr>
        <p:spPr/>
        <p:txBody>
          <a:bodyPr/>
          <a:lstStyle/>
          <a:p>
            <a:r>
              <a:rPr lang="en-US" dirty="0">
                <a:cs typeface="Calibri Light"/>
              </a:rPr>
              <a:t>IOT and HTML</a:t>
            </a:r>
            <a:endParaRPr lang="en-US" dirty="0"/>
          </a:p>
        </p:txBody>
      </p:sp>
      <p:sp>
        <p:nvSpPr>
          <p:cNvPr id="3" name="Content Placeholder 2">
            <a:extLst>
              <a:ext uri="{FF2B5EF4-FFF2-40B4-BE49-F238E27FC236}">
                <a16:creationId xmlns:a16="http://schemas.microsoft.com/office/drawing/2014/main" id="{9B303DB9-9ED2-1E1D-A33E-EB2419775545}"/>
              </a:ext>
            </a:extLst>
          </p:cNvPr>
          <p:cNvSpPr>
            <a:spLocks noGrp="1"/>
          </p:cNvSpPr>
          <p:nvPr>
            <p:ph idx="1"/>
          </p:nvPr>
        </p:nvSpPr>
        <p:spPr/>
        <p:txBody>
          <a:bodyPr vert="horz" lIns="91440" tIns="45720" rIns="91440" bIns="45720" rtlCol="0" anchor="t">
            <a:normAutofit/>
          </a:bodyPr>
          <a:lstStyle/>
          <a:p>
            <a:r>
              <a:rPr lang="en-US" dirty="0">
                <a:cs typeface="Calibri"/>
              </a:rPr>
              <a:t>IOT devices act as the hardware that HTML and other languages are ran on to have value for humans.</a:t>
            </a:r>
          </a:p>
          <a:p>
            <a:pPr lvl="1"/>
            <a:r>
              <a:rPr lang="en-US" dirty="0">
                <a:cs typeface="Calibri"/>
              </a:rPr>
              <a:t>IOT devices can either take data from a page through the internet or collect data to later display on a page using HTML.</a:t>
            </a:r>
          </a:p>
          <a:p>
            <a:r>
              <a:rPr lang="en-US" dirty="0">
                <a:cs typeface="Calibri"/>
              </a:rPr>
              <a:t>As technology improves, more and more devices are beginning to be able to access the internet, like our refrigerators or watches, which means websites that use HTML must become more responsive to a wider variety of devices.</a:t>
            </a:r>
          </a:p>
        </p:txBody>
      </p:sp>
    </p:spTree>
    <p:extLst>
      <p:ext uri="{BB962C8B-B14F-4D97-AF65-F5344CB8AC3E}">
        <p14:creationId xmlns:p14="http://schemas.microsoft.com/office/powerpoint/2010/main" val="1232628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Internet of Things</vt:lpstr>
      <vt:lpstr>What is the Internet of Things?</vt:lpstr>
      <vt:lpstr>PowerPoint Presentation</vt:lpstr>
      <vt:lpstr>Why is it important?</vt:lpstr>
      <vt:lpstr>Why is it important? (continued)</vt:lpstr>
      <vt:lpstr>PowerPoint Presentation</vt:lpstr>
      <vt:lpstr>PowerPoint Presentation</vt:lpstr>
      <vt:lpstr>YouTube Breakdown of IOT</vt:lpstr>
      <vt:lpstr>IOT and HTML</vt:lpstr>
      <vt:lpstr>IOT and Artificial Intelligence</vt:lpstr>
      <vt:lpstr>How does IOT and Artificial Intelligence Interact?</vt:lpstr>
      <vt:lpstr>Benefits of the use of AI with IOT</vt:lpstr>
      <vt:lpstr>Examples of AI in IOT</vt:lpstr>
      <vt:lpstr>Examples of AI in IOT (continued)</vt:lpstr>
      <vt:lpstr>PowerPoint Presentation</vt:lpstr>
      <vt:lpstr>Siri, Cortana, Alexa</vt:lpstr>
      <vt:lpstr>Works Cited</vt:lpstr>
      <vt:lpstr>Media Sources (In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460</cp:revision>
  <dcterms:created xsi:type="dcterms:W3CDTF">2022-10-11T07:49:50Z</dcterms:created>
  <dcterms:modified xsi:type="dcterms:W3CDTF">2022-12-08T08:21:09Z</dcterms:modified>
</cp:coreProperties>
</file>