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3" r:id="rId6"/>
    <p:sldId id="267" r:id="rId7"/>
    <p:sldId id="269" r:id="rId8"/>
    <p:sldId id="270" r:id="rId9"/>
    <p:sldId id="271" r:id="rId10"/>
    <p:sldId id="272" r:id="rId11"/>
    <p:sldId id="264" r:id="rId12"/>
    <p:sldId id="266" r:id="rId13"/>
    <p:sldId id="273" r:id="rId14"/>
    <p:sldId id="274" r:id="rId15"/>
    <p:sldId id="275" r:id="rId16"/>
    <p:sldId id="276" r:id="rId17"/>
    <p:sldId id="285" r:id="rId18"/>
    <p:sldId id="278" r:id="rId19"/>
    <p:sldId id="280" r:id="rId20"/>
    <p:sldId id="282" r:id="rId21"/>
    <p:sldId id="28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660"/>
    <p:restoredTop sz="94624"/>
  </p:normalViewPr>
  <p:slideViewPr>
    <p:cSldViewPr snapToGrid="0">
      <p:cViewPr>
        <p:scale>
          <a:sx n="100" d="100"/>
          <a:sy n="100" d="100"/>
        </p:scale>
        <p:origin x="24"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E6E334-8126-4549-9444-F12797ADBAC0}"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984BCA5-C763-43BB-9EB5-FA53C1302AAD}">
      <dgm:prSet/>
      <dgm:spPr/>
      <dgm:t>
        <a:bodyPr/>
        <a:lstStyle/>
        <a:p>
          <a:pPr>
            <a:defRPr cap="all"/>
          </a:pPr>
          <a:r>
            <a:rPr lang="en-US"/>
            <a:t>Define the Equity Method and who is eligible to use it.</a:t>
          </a:r>
        </a:p>
      </dgm:t>
    </dgm:pt>
    <dgm:pt modelId="{0C0D933E-7DED-4C62-9FF8-A2EC49E7B695}" type="parTrans" cxnId="{7A7C1E5F-860B-4C0F-86A9-92CD4ACE92ED}">
      <dgm:prSet/>
      <dgm:spPr/>
      <dgm:t>
        <a:bodyPr/>
        <a:lstStyle/>
        <a:p>
          <a:endParaRPr lang="en-US"/>
        </a:p>
      </dgm:t>
    </dgm:pt>
    <dgm:pt modelId="{A891929A-CDBF-4D7F-9C98-D214B6DC73B4}" type="sibTrans" cxnId="{7A7C1E5F-860B-4C0F-86A9-92CD4ACE92ED}">
      <dgm:prSet/>
      <dgm:spPr/>
      <dgm:t>
        <a:bodyPr/>
        <a:lstStyle/>
        <a:p>
          <a:endParaRPr lang="en-US"/>
        </a:p>
      </dgm:t>
    </dgm:pt>
    <dgm:pt modelId="{A843CD1F-FDD4-446E-B1C1-EA7A2F00AD58}">
      <dgm:prSet/>
      <dgm:spPr/>
      <dgm:t>
        <a:bodyPr/>
        <a:lstStyle/>
        <a:p>
          <a:pPr>
            <a:defRPr cap="all"/>
          </a:pPr>
          <a:r>
            <a:rPr lang="en-US"/>
            <a:t>Compare and contrast the Fair Value Method and the Equity Method.</a:t>
          </a:r>
        </a:p>
      </dgm:t>
    </dgm:pt>
    <dgm:pt modelId="{F31E6B38-CB6B-47A4-B1D3-E8986B72AFAE}" type="parTrans" cxnId="{73C4BBD6-5523-42AE-AE49-262E753BC719}">
      <dgm:prSet/>
      <dgm:spPr/>
      <dgm:t>
        <a:bodyPr/>
        <a:lstStyle/>
        <a:p>
          <a:endParaRPr lang="en-US"/>
        </a:p>
      </dgm:t>
    </dgm:pt>
    <dgm:pt modelId="{04F4508C-A20E-4111-8F1A-2373CF1FF498}" type="sibTrans" cxnId="{73C4BBD6-5523-42AE-AE49-262E753BC719}">
      <dgm:prSet/>
      <dgm:spPr/>
      <dgm:t>
        <a:bodyPr/>
        <a:lstStyle/>
        <a:p>
          <a:endParaRPr lang="en-US"/>
        </a:p>
      </dgm:t>
    </dgm:pt>
    <dgm:pt modelId="{E745124C-DE0F-470C-B76D-1BA715404F67}">
      <dgm:prSet/>
      <dgm:spPr/>
      <dgm:t>
        <a:bodyPr/>
        <a:lstStyle/>
        <a:p>
          <a:pPr>
            <a:defRPr cap="all"/>
          </a:pPr>
          <a:r>
            <a:rPr lang="en-US"/>
            <a:t>Analyze Results</a:t>
          </a:r>
        </a:p>
      </dgm:t>
    </dgm:pt>
    <dgm:pt modelId="{215F5EB0-3E12-4732-B98C-00DAA834A8AC}" type="parTrans" cxnId="{33D09BD4-8A4C-40A0-9D32-356534D56BB2}">
      <dgm:prSet/>
      <dgm:spPr/>
      <dgm:t>
        <a:bodyPr/>
        <a:lstStyle/>
        <a:p>
          <a:endParaRPr lang="en-US"/>
        </a:p>
      </dgm:t>
    </dgm:pt>
    <dgm:pt modelId="{0B025267-434C-474F-B8A3-FA9AA942B12E}" type="sibTrans" cxnId="{33D09BD4-8A4C-40A0-9D32-356534D56BB2}">
      <dgm:prSet/>
      <dgm:spPr/>
      <dgm:t>
        <a:bodyPr/>
        <a:lstStyle/>
        <a:p>
          <a:endParaRPr lang="en-US"/>
        </a:p>
      </dgm:t>
    </dgm:pt>
    <dgm:pt modelId="{C2954673-8406-45F2-B193-A45F56EF4D12}" type="pres">
      <dgm:prSet presAssocID="{04E6E334-8126-4549-9444-F12797ADBAC0}" presName="root" presStyleCnt="0">
        <dgm:presLayoutVars>
          <dgm:dir/>
          <dgm:resizeHandles val="exact"/>
        </dgm:presLayoutVars>
      </dgm:prSet>
      <dgm:spPr/>
    </dgm:pt>
    <dgm:pt modelId="{66409385-37D0-4AB3-B510-4E9CE9535DDA}" type="pres">
      <dgm:prSet presAssocID="{8984BCA5-C763-43BB-9EB5-FA53C1302AAD}" presName="compNode" presStyleCnt="0"/>
      <dgm:spPr/>
    </dgm:pt>
    <dgm:pt modelId="{F364E1DC-A5E1-43AA-9D02-944290E5FF30}" type="pres">
      <dgm:prSet presAssocID="{8984BCA5-C763-43BB-9EB5-FA53C1302AAD}" presName="iconBgRect" presStyleLbl="bgShp" presStyleIdx="0" presStyleCnt="3"/>
      <dgm:spPr>
        <a:prstGeom prst="round2DiagRect">
          <a:avLst>
            <a:gd name="adj1" fmla="val 29727"/>
            <a:gd name="adj2" fmla="val 0"/>
          </a:avLst>
        </a:prstGeom>
      </dgm:spPr>
    </dgm:pt>
    <dgm:pt modelId="{E1537F46-691A-463A-B55C-21D93C8CCD00}" type="pres">
      <dgm:prSet presAssocID="{8984BCA5-C763-43BB-9EB5-FA53C1302AA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09A36240-EFAE-49B2-9717-AC9289FD7EBB}" type="pres">
      <dgm:prSet presAssocID="{8984BCA5-C763-43BB-9EB5-FA53C1302AAD}" presName="spaceRect" presStyleCnt="0"/>
      <dgm:spPr/>
    </dgm:pt>
    <dgm:pt modelId="{D9C8BE05-D653-4779-B89C-A9FCFE6C125A}" type="pres">
      <dgm:prSet presAssocID="{8984BCA5-C763-43BB-9EB5-FA53C1302AAD}" presName="textRect" presStyleLbl="revTx" presStyleIdx="0" presStyleCnt="3">
        <dgm:presLayoutVars>
          <dgm:chMax val="1"/>
          <dgm:chPref val="1"/>
        </dgm:presLayoutVars>
      </dgm:prSet>
      <dgm:spPr/>
    </dgm:pt>
    <dgm:pt modelId="{DB6266AA-7A03-4357-888D-CD37E5D0369B}" type="pres">
      <dgm:prSet presAssocID="{A891929A-CDBF-4D7F-9C98-D214B6DC73B4}" presName="sibTrans" presStyleCnt="0"/>
      <dgm:spPr/>
    </dgm:pt>
    <dgm:pt modelId="{3B42ABAA-9E8A-459F-B33B-04919B611F24}" type="pres">
      <dgm:prSet presAssocID="{A843CD1F-FDD4-446E-B1C1-EA7A2F00AD58}" presName="compNode" presStyleCnt="0"/>
      <dgm:spPr/>
    </dgm:pt>
    <dgm:pt modelId="{1A7A3F13-AB79-4D19-997E-4AA4302B45FE}" type="pres">
      <dgm:prSet presAssocID="{A843CD1F-FDD4-446E-B1C1-EA7A2F00AD58}" presName="iconBgRect" presStyleLbl="bgShp" presStyleIdx="1" presStyleCnt="3"/>
      <dgm:spPr>
        <a:prstGeom prst="round2DiagRect">
          <a:avLst>
            <a:gd name="adj1" fmla="val 29727"/>
            <a:gd name="adj2" fmla="val 0"/>
          </a:avLst>
        </a:prstGeom>
      </dgm:spPr>
    </dgm:pt>
    <dgm:pt modelId="{115588C2-45C8-4E71-9EA4-E7AFE61CE470}" type="pres">
      <dgm:prSet presAssocID="{A843CD1F-FDD4-446E-B1C1-EA7A2F00AD5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ales of Justice"/>
        </a:ext>
      </dgm:extLst>
    </dgm:pt>
    <dgm:pt modelId="{D2C43346-AD6C-4FE6-A22C-AF5F9603C8F2}" type="pres">
      <dgm:prSet presAssocID="{A843CD1F-FDD4-446E-B1C1-EA7A2F00AD58}" presName="spaceRect" presStyleCnt="0"/>
      <dgm:spPr/>
    </dgm:pt>
    <dgm:pt modelId="{83579046-14AF-446C-8EDA-C145BA0A332E}" type="pres">
      <dgm:prSet presAssocID="{A843CD1F-FDD4-446E-B1C1-EA7A2F00AD58}" presName="textRect" presStyleLbl="revTx" presStyleIdx="1" presStyleCnt="3">
        <dgm:presLayoutVars>
          <dgm:chMax val="1"/>
          <dgm:chPref val="1"/>
        </dgm:presLayoutVars>
      </dgm:prSet>
      <dgm:spPr/>
    </dgm:pt>
    <dgm:pt modelId="{428EA75D-F551-49C0-84D4-DF6F955932BD}" type="pres">
      <dgm:prSet presAssocID="{04F4508C-A20E-4111-8F1A-2373CF1FF498}" presName="sibTrans" presStyleCnt="0"/>
      <dgm:spPr/>
    </dgm:pt>
    <dgm:pt modelId="{37E8119F-B18B-4C04-A24E-191A53B0E6BE}" type="pres">
      <dgm:prSet presAssocID="{E745124C-DE0F-470C-B76D-1BA715404F67}" presName="compNode" presStyleCnt="0"/>
      <dgm:spPr/>
    </dgm:pt>
    <dgm:pt modelId="{F5743303-0F23-47DA-85B7-37908018D1C3}" type="pres">
      <dgm:prSet presAssocID="{E745124C-DE0F-470C-B76D-1BA715404F67}" presName="iconBgRect" presStyleLbl="bgShp" presStyleIdx="2" presStyleCnt="3"/>
      <dgm:spPr>
        <a:prstGeom prst="round2DiagRect">
          <a:avLst>
            <a:gd name="adj1" fmla="val 29727"/>
            <a:gd name="adj2" fmla="val 0"/>
          </a:avLst>
        </a:prstGeom>
      </dgm:spPr>
    </dgm:pt>
    <dgm:pt modelId="{3654B232-8CC4-4CFA-BA4B-60A7C1D70049}" type="pres">
      <dgm:prSet presAssocID="{E745124C-DE0F-470C-B76D-1BA715404F6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 chart"/>
        </a:ext>
      </dgm:extLst>
    </dgm:pt>
    <dgm:pt modelId="{71F2AA76-1A7C-46CB-B4B4-59EFDC2D207F}" type="pres">
      <dgm:prSet presAssocID="{E745124C-DE0F-470C-B76D-1BA715404F67}" presName="spaceRect" presStyleCnt="0"/>
      <dgm:spPr/>
    </dgm:pt>
    <dgm:pt modelId="{64253A9C-91C7-49FB-8804-7F780B105953}" type="pres">
      <dgm:prSet presAssocID="{E745124C-DE0F-470C-B76D-1BA715404F67}" presName="textRect" presStyleLbl="revTx" presStyleIdx="2" presStyleCnt="3">
        <dgm:presLayoutVars>
          <dgm:chMax val="1"/>
          <dgm:chPref val="1"/>
        </dgm:presLayoutVars>
      </dgm:prSet>
      <dgm:spPr/>
    </dgm:pt>
  </dgm:ptLst>
  <dgm:cxnLst>
    <dgm:cxn modelId="{76BA1403-39ED-4F6F-BB06-445C3664B2D1}" type="presOf" srcId="{8984BCA5-C763-43BB-9EB5-FA53C1302AAD}" destId="{D9C8BE05-D653-4779-B89C-A9FCFE6C125A}" srcOrd="0" destOrd="0" presId="urn:microsoft.com/office/officeart/2018/5/layout/IconLeafLabelList"/>
    <dgm:cxn modelId="{7A7C1E5F-860B-4C0F-86A9-92CD4ACE92ED}" srcId="{04E6E334-8126-4549-9444-F12797ADBAC0}" destId="{8984BCA5-C763-43BB-9EB5-FA53C1302AAD}" srcOrd="0" destOrd="0" parTransId="{0C0D933E-7DED-4C62-9FF8-A2EC49E7B695}" sibTransId="{A891929A-CDBF-4D7F-9C98-D214B6DC73B4}"/>
    <dgm:cxn modelId="{085BA862-9CDF-4A99-ABD0-2BC32BF39121}" type="presOf" srcId="{04E6E334-8126-4549-9444-F12797ADBAC0}" destId="{C2954673-8406-45F2-B193-A45F56EF4D12}" srcOrd="0" destOrd="0" presId="urn:microsoft.com/office/officeart/2018/5/layout/IconLeafLabelList"/>
    <dgm:cxn modelId="{7BA61776-B9FF-4F24-8E85-FEA6E5220A6D}" type="presOf" srcId="{E745124C-DE0F-470C-B76D-1BA715404F67}" destId="{64253A9C-91C7-49FB-8804-7F780B105953}" srcOrd="0" destOrd="0" presId="urn:microsoft.com/office/officeart/2018/5/layout/IconLeafLabelList"/>
    <dgm:cxn modelId="{33D09BD4-8A4C-40A0-9D32-356534D56BB2}" srcId="{04E6E334-8126-4549-9444-F12797ADBAC0}" destId="{E745124C-DE0F-470C-B76D-1BA715404F67}" srcOrd="2" destOrd="0" parTransId="{215F5EB0-3E12-4732-B98C-00DAA834A8AC}" sibTransId="{0B025267-434C-474F-B8A3-FA9AA942B12E}"/>
    <dgm:cxn modelId="{73C4BBD6-5523-42AE-AE49-262E753BC719}" srcId="{04E6E334-8126-4549-9444-F12797ADBAC0}" destId="{A843CD1F-FDD4-446E-B1C1-EA7A2F00AD58}" srcOrd="1" destOrd="0" parTransId="{F31E6B38-CB6B-47A4-B1D3-E8986B72AFAE}" sibTransId="{04F4508C-A20E-4111-8F1A-2373CF1FF498}"/>
    <dgm:cxn modelId="{A043B8F8-981D-4A6C-9574-7EC53FE8A6D0}" type="presOf" srcId="{A843CD1F-FDD4-446E-B1C1-EA7A2F00AD58}" destId="{83579046-14AF-446C-8EDA-C145BA0A332E}" srcOrd="0" destOrd="0" presId="urn:microsoft.com/office/officeart/2018/5/layout/IconLeafLabelList"/>
    <dgm:cxn modelId="{48364100-4894-4A33-8AE6-978AE0FD1460}" type="presParOf" srcId="{C2954673-8406-45F2-B193-A45F56EF4D12}" destId="{66409385-37D0-4AB3-B510-4E9CE9535DDA}" srcOrd="0" destOrd="0" presId="urn:microsoft.com/office/officeart/2018/5/layout/IconLeafLabelList"/>
    <dgm:cxn modelId="{23DD1B74-062C-42D7-910E-BBAAD37836B5}" type="presParOf" srcId="{66409385-37D0-4AB3-B510-4E9CE9535DDA}" destId="{F364E1DC-A5E1-43AA-9D02-944290E5FF30}" srcOrd="0" destOrd="0" presId="urn:microsoft.com/office/officeart/2018/5/layout/IconLeafLabelList"/>
    <dgm:cxn modelId="{D5DED398-B403-4BDA-86C5-785F75BEF53A}" type="presParOf" srcId="{66409385-37D0-4AB3-B510-4E9CE9535DDA}" destId="{E1537F46-691A-463A-B55C-21D93C8CCD00}" srcOrd="1" destOrd="0" presId="urn:microsoft.com/office/officeart/2018/5/layout/IconLeafLabelList"/>
    <dgm:cxn modelId="{E396C8F0-C1C7-461F-8AD5-43233583BF1E}" type="presParOf" srcId="{66409385-37D0-4AB3-B510-4E9CE9535DDA}" destId="{09A36240-EFAE-49B2-9717-AC9289FD7EBB}" srcOrd="2" destOrd="0" presId="urn:microsoft.com/office/officeart/2018/5/layout/IconLeafLabelList"/>
    <dgm:cxn modelId="{32859D37-FFC3-47EF-B902-B244759DF3C2}" type="presParOf" srcId="{66409385-37D0-4AB3-B510-4E9CE9535DDA}" destId="{D9C8BE05-D653-4779-B89C-A9FCFE6C125A}" srcOrd="3" destOrd="0" presId="urn:microsoft.com/office/officeart/2018/5/layout/IconLeafLabelList"/>
    <dgm:cxn modelId="{CC2A8685-835C-410E-ADB9-911FF974A9D4}" type="presParOf" srcId="{C2954673-8406-45F2-B193-A45F56EF4D12}" destId="{DB6266AA-7A03-4357-888D-CD37E5D0369B}" srcOrd="1" destOrd="0" presId="urn:microsoft.com/office/officeart/2018/5/layout/IconLeafLabelList"/>
    <dgm:cxn modelId="{2250F1A3-C20D-4303-9C9E-0E32F448D636}" type="presParOf" srcId="{C2954673-8406-45F2-B193-A45F56EF4D12}" destId="{3B42ABAA-9E8A-459F-B33B-04919B611F24}" srcOrd="2" destOrd="0" presId="urn:microsoft.com/office/officeart/2018/5/layout/IconLeafLabelList"/>
    <dgm:cxn modelId="{3111F9C3-880F-4EFF-AA42-8F1143688BD0}" type="presParOf" srcId="{3B42ABAA-9E8A-459F-B33B-04919B611F24}" destId="{1A7A3F13-AB79-4D19-997E-4AA4302B45FE}" srcOrd="0" destOrd="0" presId="urn:microsoft.com/office/officeart/2018/5/layout/IconLeafLabelList"/>
    <dgm:cxn modelId="{6B3D8600-FBC2-4580-B7E0-544975F55118}" type="presParOf" srcId="{3B42ABAA-9E8A-459F-B33B-04919B611F24}" destId="{115588C2-45C8-4E71-9EA4-E7AFE61CE470}" srcOrd="1" destOrd="0" presId="urn:microsoft.com/office/officeart/2018/5/layout/IconLeafLabelList"/>
    <dgm:cxn modelId="{3461402C-E6CA-4435-944C-7C88C89FA746}" type="presParOf" srcId="{3B42ABAA-9E8A-459F-B33B-04919B611F24}" destId="{D2C43346-AD6C-4FE6-A22C-AF5F9603C8F2}" srcOrd="2" destOrd="0" presId="urn:microsoft.com/office/officeart/2018/5/layout/IconLeafLabelList"/>
    <dgm:cxn modelId="{D67D76E6-69EF-4CF4-AB7C-60D36585C07A}" type="presParOf" srcId="{3B42ABAA-9E8A-459F-B33B-04919B611F24}" destId="{83579046-14AF-446C-8EDA-C145BA0A332E}" srcOrd="3" destOrd="0" presId="urn:microsoft.com/office/officeart/2018/5/layout/IconLeafLabelList"/>
    <dgm:cxn modelId="{38DBD013-6AFC-4887-90A8-708EF642DFB4}" type="presParOf" srcId="{C2954673-8406-45F2-B193-A45F56EF4D12}" destId="{428EA75D-F551-49C0-84D4-DF6F955932BD}" srcOrd="3" destOrd="0" presId="urn:microsoft.com/office/officeart/2018/5/layout/IconLeafLabelList"/>
    <dgm:cxn modelId="{6BA46B5A-604B-42FA-89A5-1B46DC14E5B0}" type="presParOf" srcId="{C2954673-8406-45F2-B193-A45F56EF4D12}" destId="{37E8119F-B18B-4C04-A24E-191A53B0E6BE}" srcOrd="4" destOrd="0" presId="urn:microsoft.com/office/officeart/2018/5/layout/IconLeafLabelList"/>
    <dgm:cxn modelId="{6DF71DE1-37C8-4578-9F93-BF030889BA7C}" type="presParOf" srcId="{37E8119F-B18B-4C04-A24E-191A53B0E6BE}" destId="{F5743303-0F23-47DA-85B7-37908018D1C3}" srcOrd="0" destOrd="0" presId="urn:microsoft.com/office/officeart/2018/5/layout/IconLeafLabelList"/>
    <dgm:cxn modelId="{69C86309-6E6F-42F6-921D-12A3D51D9392}" type="presParOf" srcId="{37E8119F-B18B-4C04-A24E-191A53B0E6BE}" destId="{3654B232-8CC4-4CFA-BA4B-60A7C1D70049}" srcOrd="1" destOrd="0" presId="urn:microsoft.com/office/officeart/2018/5/layout/IconLeafLabelList"/>
    <dgm:cxn modelId="{CC77BE1D-5AB5-4437-82D2-95732E787203}" type="presParOf" srcId="{37E8119F-B18B-4C04-A24E-191A53B0E6BE}" destId="{71F2AA76-1A7C-46CB-B4B4-59EFDC2D207F}" srcOrd="2" destOrd="0" presId="urn:microsoft.com/office/officeart/2018/5/layout/IconLeafLabelList"/>
    <dgm:cxn modelId="{2CAB22D9-36D1-4AD1-A19A-474BADA26380}" type="presParOf" srcId="{37E8119F-B18B-4C04-A24E-191A53B0E6BE}" destId="{64253A9C-91C7-49FB-8804-7F780B105953}"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527176-E8CA-4116-9D13-57132F58BB5F}"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179CD83B-E18B-4380-92D4-8A1F48BE790D}">
      <dgm:prSet/>
      <dgm:spPr/>
      <dgm:t>
        <a:bodyPr/>
        <a:lstStyle/>
        <a:p>
          <a:r>
            <a:rPr lang="en-US"/>
            <a:t>Dividend Income</a:t>
          </a:r>
        </a:p>
      </dgm:t>
    </dgm:pt>
    <dgm:pt modelId="{47F0BA2F-74F2-4063-B8ED-76BAD4C1ACEE}" type="parTrans" cxnId="{69822420-4235-4261-BE2C-E184EB998ED8}">
      <dgm:prSet/>
      <dgm:spPr/>
      <dgm:t>
        <a:bodyPr/>
        <a:lstStyle/>
        <a:p>
          <a:endParaRPr lang="en-US"/>
        </a:p>
      </dgm:t>
    </dgm:pt>
    <dgm:pt modelId="{12D6B69C-1E8B-41A3-AD21-C44C7BED9E7E}" type="sibTrans" cxnId="{69822420-4235-4261-BE2C-E184EB998ED8}">
      <dgm:prSet/>
      <dgm:spPr/>
      <dgm:t>
        <a:bodyPr/>
        <a:lstStyle/>
        <a:p>
          <a:endParaRPr lang="en-US"/>
        </a:p>
      </dgm:t>
    </dgm:pt>
    <dgm:pt modelId="{DAB75CE8-90DB-4D2D-B841-62D434BD7920}">
      <dgm:prSet/>
      <dgm:spPr/>
      <dgm:t>
        <a:bodyPr/>
        <a:lstStyle/>
        <a:p>
          <a:r>
            <a:rPr lang="en-US"/>
            <a:t>Increases by $4,200.00</a:t>
          </a:r>
        </a:p>
      </dgm:t>
    </dgm:pt>
    <dgm:pt modelId="{5FDEFEF0-0C42-472C-8385-EF96961132FF}" type="parTrans" cxnId="{F3816B94-5C92-4417-A8EC-7A10CF5E8164}">
      <dgm:prSet/>
      <dgm:spPr/>
      <dgm:t>
        <a:bodyPr/>
        <a:lstStyle/>
        <a:p>
          <a:endParaRPr lang="en-US"/>
        </a:p>
      </dgm:t>
    </dgm:pt>
    <dgm:pt modelId="{BA4E4D3F-F86E-4CD4-A14B-0106E6DDDBD7}" type="sibTrans" cxnId="{F3816B94-5C92-4417-A8EC-7A10CF5E8164}">
      <dgm:prSet/>
      <dgm:spPr/>
      <dgm:t>
        <a:bodyPr/>
        <a:lstStyle/>
        <a:p>
          <a:endParaRPr lang="en-US"/>
        </a:p>
      </dgm:t>
    </dgm:pt>
    <dgm:pt modelId="{44802C4C-CA5F-4E63-A1DB-2727ED1C06EA}">
      <dgm:prSet/>
      <dgm:spPr/>
      <dgm:t>
        <a:bodyPr/>
        <a:lstStyle/>
        <a:p>
          <a:r>
            <a:rPr lang="en-US"/>
            <a:t>Investment Income</a:t>
          </a:r>
        </a:p>
      </dgm:t>
    </dgm:pt>
    <dgm:pt modelId="{3E40BFD2-D109-41DA-B115-C8F8C6E42A3A}" type="parTrans" cxnId="{4708CB9C-14A4-4822-B22C-274E255A3811}">
      <dgm:prSet/>
      <dgm:spPr/>
      <dgm:t>
        <a:bodyPr/>
        <a:lstStyle/>
        <a:p>
          <a:endParaRPr lang="en-US"/>
        </a:p>
      </dgm:t>
    </dgm:pt>
    <dgm:pt modelId="{951C01ED-E979-4EF7-A896-5D3433F5352C}" type="sibTrans" cxnId="{4708CB9C-14A4-4822-B22C-274E255A3811}">
      <dgm:prSet/>
      <dgm:spPr/>
      <dgm:t>
        <a:bodyPr/>
        <a:lstStyle/>
        <a:p>
          <a:endParaRPr lang="en-US"/>
        </a:p>
      </dgm:t>
    </dgm:pt>
    <dgm:pt modelId="{11FBC0FA-33AF-4111-951E-1194EB9BE3B2}">
      <dgm:prSet/>
      <dgm:spPr/>
      <dgm:t>
        <a:bodyPr/>
        <a:lstStyle/>
        <a:p>
          <a:r>
            <a:rPr lang="en-US"/>
            <a:t>Increases by $58,500.00</a:t>
          </a:r>
        </a:p>
      </dgm:t>
    </dgm:pt>
    <dgm:pt modelId="{4115D31D-A624-4D70-87C0-E70573FFAE09}" type="parTrans" cxnId="{17BA1A0A-8BFC-45DD-8B74-AC66ADFD31AA}">
      <dgm:prSet/>
      <dgm:spPr/>
      <dgm:t>
        <a:bodyPr/>
        <a:lstStyle/>
        <a:p>
          <a:endParaRPr lang="en-US"/>
        </a:p>
      </dgm:t>
    </dgm:pt>
    <dgm:pt modelId="{9A19A3C4-C69F-4E6E-BBC6-704132652606}" type="sibTrans" cxnId="{17BA1A0A-8BFC-45DD-8B74-AC66ADFD31AA}">
      <dgm:prSet/>
      <dgm:spPr/>
      <dgm:t>
        <a:bodyPr/>
        <a:lstStyle/>
        <a:p>
          <a:endParaRPr lang="en-US"/>
        </a:p>
      </dgm:t>
    </dgm:pt>
    <dgm:pt modelId="{70950288-5B3A-464E-B92B-9063E7532920}">
      <dgm:prSet/>
      <dgm:spPr/>
      <dgm:t>
        <a:bodyPr/>
        <a:lstStyle/>
        <a:p>
          <a:r>
            <a:rPr lang="en-US" b="0" i="0"/>
            <a:t>Income Statement Adjusted Net Income</a:t>
          </a:r>
          <a:endParaRPr lang="en-US"/>
        </a:p>
      </dgm:t>
    </dgm:pt>
    <dgm:pt modelId="{2525511B-774F-4CAC-BC24-B055BF170338}" type="parTrans" cxnId="{7F56D739-5106-463B-8059-FC9C16E3AC76}">
      <dgm:prSet/>
      <dgm:spPr/>
      <dgm:t>
        <a:bodyPr/>
        <a:lstStyle/>
        <a:p>
          <a:endParaRPr lang="en-US"/>
        </a:p>
      </dgm:t>
    </dgm:pt>
    <dgm:pt modelId="{B88BA0C0-9E0B-4680-AF7C-0EA1FBECE981}" type="sibTrans" cxnId="{7F56D739-5106-463B-8059-FC9C16E3AC76}">
      <dgm:prSet/>
      <dgm:spPr/>
      <dgm:t>
        <a:bodyPr/>
        <a:lstStyle/>
        <a:p>
          <a:endParaRPr lang="en-US"/>
        </a:p>
      </dgm:t>
    </dgm:pt>
    <dgm:pt modelId="{8B4CFCD8-20C4-49A5-877A-48F049A67DD7}">
      <dgm:prSet/>
      <dgm:spPr/>
      <dgm:t>
        <a:bodyPr/>
        <a:lstStyle/>
        <a:p>
          <a:r>
            <a:rPr lang="en-US" b="0" i="0"/>
            <a:t>$2,093,741​</a:t>
          </a:r>
          <a:endParaRPr lang="en-US"/>
        </a:p>
      </dgm:t>
    </dgm:pt>
    <dgm:pt modelId="{C549F10E-11F8-41B0-9ADE-832C9D46950C}" type="parTrans" cxnId="{95F6479B-62DA-4106-9803-8308B3264434}">
      <dgm:prSet/>
      <dgm:spPr/>
      <dgm:t>
        <a:bodyPr/>
        <a:lstStyle/>
        <a:p>
          <a:endParaRPr lang="en-US"/>
        </a:p>
      </dgm:t>
    </dgm:pt>
    <dgm:pt modelId="{934BF561-4F32-456F-897C-3F418D17F2B1}" type="sibTrans" cxnId="{95F6479B-62DA-4106-9803-8308B3264434}">
      <dgm:prSet/>
      <dgm:spPr/>
      <dgm:t>
        <a:bodyPr/>
        <a:lstStyle/>
        <a:p>
          <a:endParaRPr lang="en-US"/>
        </a:p>
      </dgm:t>
    </dgm:pt>
    <dgm:pt modelId="{12ED2C2A-775E-4708-A714-2D4878738C96}">
      <dgm:prSet/>
      <dgm:spPr/>
      <dgm:t>
        <a:bodyPr/>
        <a:lstStyle/>
        <a:p>
          <a:r>
            <a:rPr lang="en-US" b="0" i="0"/>
            <a:t>Total Liabilities &amp; Equity</a:t>
          </a:r>
          <a:endParaRPr lang="en-US"/>
        </a:p>
      </dgm:t>
    </dgm:pt>
    <dgm:pt modelId="{B8A9929F-121B-464E-9FF7-F124953A9C08}" type="parTrans" cxnId="{38C7EDCC-7E16-4CE4-8D71-7E9C48A530E4}">
      <dgm:prSet/>
      <dgm:spPr/>
      <dgm:t>
        <a:bodyPr/>
        <a:lstStyle/>
        <a:p>
          <a:endParaRPr lang="en-US"/>
        </a:p>
      </dgm:t>
    </dgm:pt>
    <dgm:pt modelId="{2A6C7C75-1AD2-4014-B736-343842876000}" type="sibTrans" cxnId="{38C7EDCC-7E16-4CE4-8D71-7E9C48A530E4}">
      <dgm:prSet/>
      <dgm:spPr/>
      <dgm:t>
        <a:bodyPr/>
        <a:lstStyle/>
        <a:p>
          <a:endParaRPr lang="en-US"/>
        </a:p>
      </dgm:t>
    </dgm:pt>
    <dgm:pt modelId="{05A7F680-9B63-404F-AA62-0DF1CEC0AA53}">
      <dgm:prSet/>
      <dgm:spPr/>
      <dgm:t>
        <a:bodyPr/>
        <a:lstStyle/>
        <a:p>
          <a:r>
            <a:rPr lang="en-US" b="0" i="0"/>
            <a:t>$17,041,575</a:t>
          </a:r>
          <a:endParaRPr lang="en-US"/>
        </a:p>
      </dgm:t>
    </dgm:pt>
    <dgm:pt modelId="{40635C92-71E4-42F2-ABF6-3AE9FA86B018}" type="parTrans" cxnId="{C5BD7E4E-9921-40DC-8875-2DCBA6EB5232}">
      <dgm:prSet/>
      <dgm:spPr/>
      <dgm:t>
        <a:bodyPr/>
        <a:lstStyle/>
        <a:p>
          <a:endParaRPr lang="en-US"/>
        </a:p>
      </dgm:t>
    </dgm:pt>
    <dgm:pt modelId="{C638C878-F24D-4578-980C-ECCD682CCA6E}" type="sibTrans" cxnId="{C5BD7E4E-9921-40DC-8875-2DCBA6EB5232}">
      <dgm:prSet/>
      <dgm:spPr/>
      <dgm:t>
        <a:bodyPr/>
        <a:lstStyle/>
        <a:p>
          <a:endParaRPr lang="en-US"/>
        </a:p>
      </dgm:t>
    </dgm:pt>
    <dgm:pt modelId="{C4DD11E2-8ECA-9548-AE39-CEB886D1C12C}" type="pres">
      <dgm:prSet presAssocID="{71527176-E8CA-4116-9D13-57132F58BB5F}" presName="Name0" presStyleCnt="0">
        <dgm:presLayoutVars>
          <dgm:dir/>
          <dgm:animLvl val="lvl"/>
          <dgm:resizeHandles val="exact"/>
        </dgm:presLayoutVars>
      </dgm:prSet>
      <dgm:spPr/>
    </dgm:pt>
    <dgm:pt modelId="{097988DE-ADE9-BD40-BDF0-44367D413DB8}" type="pres">
      <dgm:prSet presAssocID="{179CD83B-E18B-4380-92D4-8A1F48BE790D}" presName="linNode" presStyleCnt="0"/>
      <dgm:spPr/>
    </dgm:pt>
    <dgm:pt modelId="{EED65AC7-BDB2-CB4C-A397-AF4093CD4BCC}" type="pres">
      <dgm:prSet presAssocID="{179CD83B-E18B-4380-92D4-8A1F48BE790D}" presName="parentText" presStyleLbl="node1" presStyleIdx="0" presStyleCnt="4">
        <dgm:presLayoutVars>
          <dgm:chMax val="1"/>
          <dgm:bulletEnabled val="1"/>
        </dgm:presLayoutVars>
      </dgm:prSet>
      <dgm:spPr/>
    </dgm:pt>
    <dgm:pt modelId="{26DAF7A6-ECA6-614E-9853-530575962936}" type="pres">
      <dgm:prSet presAssocID="{179CD83B-E18B-4380-92D4-8A1F48BE790D}" presName="descendantText" presStyleLbl="alignAccFollowNode1" presStyleIdx="0" presStyleCnt="4">
        <dgm:presLayoutVars>
          <dgm:bulletEnabled val="1"/>
        </dgm:presLayoutVars>
      </dgm:prSet>
      <dgm:spPr/>
    </dgm:pt>
    <dgm:pt modelId="{C0740B18-FA30-2549-B047-9DD069F9F5B8}" type="pres">
      <dgm:prSet presAssocID="{12D6B69C-1E8B-41A3-AD21-C44C7BED9E7E}" presName="sp" presStyleCnt="0"/>
      <dgm:spPr/>
    </dgm:pt>
    <dgm:pt modelId="{46529BD9-F66C-3249-8A17-BD9CD955911F}" type="pres">
      <dgm:prSet presAssocID="{44802C4C-CA5F-4E63-A1DB-2727ED1C06EA}" presName="linNode" presStyleCnt="0"/>
      <dgm:spPr/>
    </dgm:pt>
    <dgm:pt modelId="{1FD5E9E3-E014-B84F-85CF-7C5B0C2C3E47}" type="pres">
      <dgm:prSet presAssocID="{44802C4C-CA5F-4E63-A1DB-2727ED1C06EA}" presName="parentText" presStyleLbl="node1" presStyleIdx="1" presStyleCnt="4">
        <dgm:presLayoutVars>
          <dgm:chMax val="1"/>
          <dgm:bulletEnabled val="1"/>
        </dgm:presLayoutVars>
      </dgm:prSet>
      <dgm:spPr/>
    </dgm:pt>
    <dgm:pt modelId="{2EE6C0CB-6205-664E-AE87-67E365E8E4E0}" type="pres">
      <dgm:prSet presAssocID="{44802C4C-CA5F-4E63-A1DB-2727ED1C06EA}" presName="descendantText" presStyleLbl="alignAccFollowNode1" presStyleIdx="1" presStyleCnt="4">
        <dgm:presLayoutVars>
          <dgm:bulletEnabled val="1"/>
        </dgm:presLayoutVars>
      </dgm:prSet>
      <dgm:spPr/>
    </dgm:pt>
    <dgm:pt modelId="{51836827-B95B-4446-911A-E99A781E3BD4}" type="pres">
      <dgm:prSet presAssocID="{951C01ED-E979-4EF7-A896-5D3433F5352C}" presName="sp" presStyleCnt="0"/>
      <dgm:spPr/>
    </dgm:pt>
    <dgm:pt modelId="{E12158F6-C267-4546-B133-4BB18D3DB046}" type="pres">
      <dgm:prSet presAssocID="{70950288-5B3A-464E-B92B-9063E7532920}" presName="linNode" presStyleCnt="0"/>
      <dgm:spPr/>
    </dgm:pt>
    <dgm:pt modelId="{845A8A0A-EF59-EC4E-B6CB-8B75C6E7DD73}" type="pres">
      <dgm:prSet presAssocID="{70950288-5B3A-464E-B92B-9063E7532920}" presName="parentText" presStyleLbl="node1" presStyleIdx="2" presStyleCnt="4">
        <dgm:presLayoutVars>
          <dgm:chMax val="1"/>
          <dgm:bulletEnabled val="1"/>
        </dgm:presLayoutVars>
      </dgm:prSet>
      <dgm:spPr/>
    </dgm:pt>
    <dgm:pt modelId="{EAD08EE5-0DBA-B347-AC3F-6D05AF590F99}" type="pres">
      <dgm:prSet presAssocID="{70950288-5B3A-464E-B92B-9063E7532920}" presName="descendantText" presStyleLbl="alignAccFollowNode1" presStyleIdx="2" presStyleCnt="4">
        <dgm:presLayoutVars>
          <dgm:bulletEnabled val="1"/>
        </dgm:presLayoutVars>
      </dgm:prSet>
      <dgm:spPr/>
    </dgm:pt>
    <dgm:pt modelId="{E034DCBC-AAFE-6A4D-ACE2-5BBE83A4A86C}" type="pres">
      <dgm:prSet presAssocID="{B88BA0C0-9E0B-4680-AF7C-0EA1FBECE981}" presName="sp" presStyleCnt="0"/>
      <dgm:spPr/>
    </dgm:pt>
    <dgm:pt modelId="{EB16F757-1987-6A4C-A6AB-0C81ED6C366A}" type="pres">
      <dgm:prSet presAssocID="{12ED2C2A-775E-4708-A714-2D4878738C96}" presName="linNode" presStyleCnt="0"/>
      <dgm:spPr/>
    </dgm:pt>
    <dgm:pt modelId="{AE263FA3-274D-E340-ABEF-78C88215A7F3}" type="pres">
      <dgm:prSet presAssocID="{12ED2C2A-775E-4708-A714-2D4878738C96}" presName="parentText" presStyleLbl="node1" presStyleIdx="3" presStyleCnt="4">
        <dgm:presLayoutVars>
          <dgm:chMax val="1"/>
          <dgm:bulletEnabled val="1"/>
        </dgm:presLayoutVars>
      </dgm:prSet>
      <dgm:spPr/>
    </dgm:pt>
    <dgm:pt modelId="{6D3BC58D-EF12-6146-B066-8C1CBA6D15FD}" type="pres">
      <dgm:prSet presAssocID="{12ED2C2A-775E-4708-A714-2D4878738C96}" presName="descendantText" presStyleLbl="alignAccFollowNode1" presStyleIdx="3" presStyleCnt="4">
        <dgm:presLayoutVars>
          <dgm:bulletEnabled val="1"/>
        </dgm:presLayoutVars>
      </dgm:prSet>
      <dgm:spPr/>
    </dgm:pt>
  </dgm:ptLst>
  <dgm:cxnLst>
    <dgm:cxn modelId="{F6490408-F993-6C4D-88EC-212909750946}" type="presOf" srcId="{44802C4C-CA5F-4E63-A1DB-2727ED1C06EA}" destId="{1FD5E9E3-E014-B84F-85CF-7C5B0C2C3E47}" srcOrd="0" destOrd="0" presId="urn:microsoft.com/office/officeart/2005/8/layout/vList5"/>
    <dgm:cxn modelId="{17BA1A0A-8BFC-45DD-8B74-AC66ADFD31AA}" srcId="{44802C4C-CA5F-4E63-A1DB-2727ED1C06EA}" destId="{11FBC0FA-33AF-4111-951E-1194EB9BE3B2}" srcOrd="0" destOrd="0" parTransId="{4115D31D-A624-4D70-87C0-E70573FFAE09}" sibTransId="{9A19A3C4-C69F-4E6E-BBC6-704132652606}"/>
    <dgm:cxn modelId="{331A9E13-09EA-B04A-B377-DE69E778F6BA}" type="presOf" srcId="{11FBC0FA-33AF-4111-951E-1194EB9BE3B2}" destId="{2EE6C0CB-6205-664E-AE87-67E365E8E4E0}" srcOrd="0" destOrd="0" presId="urn:microsoft.com/office/officeart/2005/8/layout/vList5"/>
    <dgm:cxn modelId="{69822420-4235-4261-BE2C-E184EB998ED8}" srcId="{71527176-E8CA-4116-9D13-57132F58BB5F}" destId="{179CD83B-E18B-4380-92D4-8A1F48BE790D}" srcOrd="0" destOrd="0" parTransId="{47F0BA2F-74F2-4063-B8ED-76BAD4C1ACEE}" sibTransId="{12D6B69C-1E8B-41A3-AD21-C44C7BED9E7E}"/>
    <dgm:cxn modelId="{08AF8A33-A51E-4E47-AAC7-D7BDA2ED382C}" type="presOf" srcId="{71527176-E8CA-4116-9D13-57132F58BB5F}" destId="{C4DD11E2-8ECA-9548-AE39-CEB886D1C12C}" srcOrd="0" destOrd="0" presId="urn:microsoft.com/office/officeart/2005/8/layout/vList5"/>
    <dgm:cxn modelId="{7F56D739-5106-463B-8059-FC9C16E3AC76}" srcId="{71527176-E8CA-4116-9D13-57132F58BB5F}" destId="{70950288-5B3A-464E-B92B-9063E7532920}" srcOrd="2" destOrd="0" parTransId="{2525511B-774F-4CAC-BC24-B055BF170338}" sibTransId="{B88BA0C0-9E0B-4680-AF7C-0EA1FBECE981}"/>
    <dgm:cxn modelId="{DC59D53C-5D55-7940-A8E5-C1E19C2567CA}" type="presOf" srcId="{8B4CFCD8-20C4-49A5-877A-48F049A67DD7}" destId="{EAD08EE5-0DBA-B347-AC3F-6D05AF590F99}" srcOrd="0" destOrd="0" presId="urn:microsoft.com/office/officeart/2005/8/layout/vList5"/>
    <dgm:cxn modelId="{C5BD7E4E-9921-40DC-8875-2DCBA6EB5232}" srcId="{12ED2C2A-775E-4708-A714-2D4878738C96}" destId="{05A7F680-9B63-404F-AA62-0DF1CEC0AA53}" srcOrd="0" destOrd="0" parTransId="{40635C92-71E4-42F2-ABF6-3AE9FA86B018}" sibTransId="{C638C878-F24D-4578-980C-ECCD682CCA6E}"/>
    <dgm:cxn modelId="{CC313658-EFB5-EC4C-90CA-A7069F2EAD7A}" type="presOf" srcId="{179CD83B-E18B-4380-92D4-8A1F48BE790D}" destId="{EED65AC7-BDB2-CB4C-A397-AF4093CD4BCC}" srcOrd="0" destOrd="0" presId="urn:microsoft.com/office/officeart/2005/8/layout/vList5"/>
    <dgm:cxn modelId="{F3816B94-5C92-4417-A8EC-7A10CF5E8164}" srcId="{179CD83B-E18B-4380-92D4-8A1F48BE790D}" destId="{DAB75CE8-90DB-4D2D-B841-62D434BD7920}" srcOrd="0" destOrd="0" parTransId="{5FDEFEF0-0C42-472C-8385-EF96961132FF}" sibTransId="{BA4E4D3F-F86E-4CD4-A14B-0106E6DDDBD7}"/>
    <dgm:cxn modelId="{95F6479B-62DA-4106-9803-8308B3264434}" srcId="{70950288-5B3A-464E-B92B-9063E7532920}" destId="{8B4CFCD8-20C4-49A5-877A-48F049A67DD7}" srcOrd="0" destOrd="0" parTransId="{C549F10E-11F8-41B0-9ADE-832C9D46950C}" sibTransId="{934BF561-4F32-456F-897C-3F418D17F2B1}"/>
    <dgm:cxn modelId="{4708CB9C-14A4-4822-B22C-274E255A3811}" srcId="{71527176-E8CA-4116-9D13-57132F58BB5F}" destId="{44802C4C-CA5F-4E63-A1DB-2727ED1C06EA}" srcOrd="1" destOrd="0" parTransId="{3E40BFD2-D109-41DA-B115-C8F8C6E42A3A}" sibTransId="{951C01ED-E979-4EF7-A896-5D3433F5352C}"/>
    <dgm:cxn modelId="{9F58D8B1-9502-3E43-91CD-7A58FF979C48}" type="presOf" srcId="{DAB75CE8-90DB-4D2D-B841-62D434BD7920}" destId="{26DAF7A6-ECA6-614E-9853-530575962936}" srcOrd="0" destOrd="0" presId="urn:microsoft.com/office/officeart/2005/8/layout/vList5"/>
    <dgm:cxn modelId="{38C7EDCC-7E16-4CE4-8D71-7E9C48A530E4}" srcId="{71527176-E8CA-4116-9D13-57132F58BB5F}" destId="{12ED2C2A-775E-4708-A714-2D4878738C96}" srcOrd="3" destOrd="0" parTransId="{B8A9929F-121B-464E-9FF7-F124953A9C08}" sibTransId="{2A6C7C75-1AD2-4014-B736-343842876000}"/>
    <dgm:cxn modelId="{E305EBD7-C5AD-1B45-B9FF-B184F6B417E6}" type="presOf" srcId="{05A7F680-9B63-404F-AA62-0DF1CEC0AA53}" destId="{6D3BC58D-EF12-6146-B066-8C1CBA6D15FD}" srcOrd="0" destOrd="0" presId="urn:microsoft.com/office/officeart/2005/8/layout/vList5"/>
    <dgm:cxn modelId="{41951CD8-124A-BB4B-B4A4-BA6655C243EB}" type="presOf" srcId="{70950288-5B3A-464E-B92B-9063E7532920}" destId="{845A8A0A-EF59-EC4E-B6CB-8B75C6E7DD73}" srcOrd="0" destOrd="0" presId="urn:microsoft.com/office/officeart/2005/8/layout/vList5"/>
    <dgm:cxn modelId="{AC8CC2E6-618D-4448-8F54-F57416E0D2C2}" type="presOf" srcId="{12ED2C2A-775E-4708-A714-2D4878738C96}" destId="{AE263FA3-274D-E340-ABEF-78C88215A7F3}" srcOrd="0" destOrd="0" presId="urn:microsoft.com/office/officeart/2005/8/layout/vList5"/>
    <dgm:cxn modelId="{15F31B91-D294-484F-9EC5-8ACD3151C2B3}" type="presParOf" srcId="{C4DD11E2-8ECA-9548-AE39-CEB886D1C12C}" destId="{097988DE-ADE9-BD40-BDF0-44367D413DB8}" srcOrd="0" destOrd="0" presId="urn:microsoft.com/office/officeart/2005/8/layout/vList5"/>
    <dgm:cxn modelId="{70C3C893-8F76-3245-B378-52833ACF1314}" type="presParOf" srcId="{097988DE-ADE9-BD40-BDF0-44367D413DB8}" destId="{EED65AC7-BDB2-CB4C-A397-AF4093CD4BCC}" srcOrd="0" destOrd="0" presId="urn:microsoft.com/office/officeart/2005/8/layout/vList5"/>
    <dgm:cxn modelId="{6B16AA40-AD8A-C643-B616-D870600C37F2}" type="presParOf" srcId="{097988DE-ADE9-BD40-BDF0-44367D413DB8}" destId="{26DAF7A6-ECA6-614E-9853-530575962936}" srcOrd="1" destOrd="0" presId="urn:microsoft.com/office/officeart/2005/8/layout/vList5"/>
    <dgm:cxn modelId="{7DBA67E8-3608-084C-9D04-E447C39B313F}" type="presParOf" srcId="{C4DD11E2-8ECA-9548-AE39-CEB886D1C12C}" destId="{C0740B18-FA30-2549-B047-9DD069F9F5B8}" srcOrd="1" destOrd="0" presId="urn:microsoft.com/office/officeart/2005/8/layout/vList5"/>
    <dgm:cxn modelId="{3D3B3691-5A4F-E644-8E07-9CD210685469}" type="presParOf" srcId="{C4DD11E2-8ECA-9548-AE39-CEB886D1C12C}" destId="{46529BD9-F66C-3249-8A17-BD9CD955911F}" srcOrd="2" destOrd="0" presId="urn:microsoft.com/office/officeart/2005/8/layout/vList5"/>
    <dgm:cxn modelId="{7CE6DE3A-6C69-FE47-B5FE-87B158D4F9B3}" type="presParOf" srcId="{46529BD9-F66C-3249-8A17-BD9CD955911F}" destId="{1FD5E9E3-E014-B84F-85CF-7C5B0C2C3E47}" srcOrd="0" destOrd="0" presId="urn:microsoft.com/office/officeart/2005/8/layout/vList5"/>
    <dgm:cxn modelId="{6E461000-2332-4340-AAE0-B8AF57B50755}" type="presParOf" srcId="{46529BD9-F66C-3249-8A17-BD9CD955911F}" destId="{2EE6C0CB-6205-664E-AE87-67E365E8E4E0}" srcOrd="1" destOrd="0" presId="urn:microsoft.com/office/officeart/2005/8/layout/vList5"/>
    <dgm:cxn modelId="{2B1C5C2C-C8DC-E64E-B6E1-49741AF8684B}" type="presParOf" srcId="{C4DD11E2-8ECA-9548-AE39-CEB886D1C12C}" destId="{51836827-B95B-4446-911A-E99A781E3BD4}" srcOrd="3" destOrd="0" presId="urn:microsoft.com/office/officeart/2005/8/layout/vList5"/>
    <dgm:cxn modelId="{1A69B495-9AB7-5246-A353-3B8856AD4CE1}" type="presParOf" srcId="{C4DD11E2-8ECA-9548-AE39-CEB886D1C12C}" destId="{E12158F6-C267-4546-B133-4BB18D3DB046}" srcOrd="4" destOrd="0" presId="urn:microsoft.com/office/officeart/2005/8/layout/vList5"/>
    <dgm:cxn modelId="{90451419-003B-2E47-9F2D-B6E348C65A56}" type="presParOf" srcId="{E12158F6-C267-4546-B133-4BB18D3DB046}" destId="{845A8A0A-EF59-EC4E-B6CB-8B75C6E7DD73}" srcOrd="0" destOrd="0" presId="urn:microsoft.com/office/officeart/2005/8/layout/vList5"/>
    <dgm:cxn modelId="{AF2DD8D5-7AFF-7447-948B-8EC02D28A823}" type="presParOf" srcId="{E12158F6-C267-4546-B133-4BB18D3DB046}" destId="{EAD08EE5-0DBA-B347-AC3F-6D05AF590F99}" srcOrd="1" destOrd="0" presId="urn:microsoft.com/office/officeart/2005/8/layout/vList5"/>
    <dgm:cxn modelId="{68948A81-C7E2-FA49-B62D-E39D73EC831A}" type="presParOf" srcId="{C4DD11E2-8ECA-9548-AE39-CEB886D1C12C}" destId="{E034DCBC-AAFE-6A4D-ACE2-5BBE83A4A86C}" srcOrd="5" destOrd="0" presId="urn:microsoft.com/office/officeart/2005/8/layout/vList5"/>
    <dgm:cxn modelId="{C5AE7D38-3F62-D44D-89D3-6E44135F2C8A}" type="presParOf" srcId="{C4DD11E2-8ECA-9548-AE39-CEB886D1C12C}" destId="{EB16F757-1987-6A4C-A6AB-0C81ED6C366A}" srcOrd="6" destOrd="0" presId="urn:microsoft.com/office/officeart/2005/8/layout/vList5"/>
    <dgm:cxn modelId="{961C059E-F76A-724F-BF27-B81B9694C96A}" type="presParOf" srcId="{EB16F757-1987-6A4C-A6AB-0C81ED6C366A}" destId="{AE263FA3-274D-E340-ABEF-78C88215A7F3}" srcOrd="0" destOrd="0" presId="urn:microsoft.com/office/officeart/2005/8/layout/vList5"/>
    <dgm:cxn modelId="{9ACB725C-CDAA-ED4F-8570-E09B89B8B287}" type="presParOf" srcId="{EB16F757-1987-6A4C-A6AB-0C81ED6C366A}" destId="{6D3BC58D-EF12-6146-B066-8C1CBA6D15F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9898C1-B26D-4DC3-8CC8-A0E4CBB7504E}"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B807B870-E8D0-4E69-9117-A2D25F096DC7}">
      <dgm:prSet/>
      <dgm:spPr/>
      <dgm:t>
        <a:bodyPr/>
        <a:lstStyle/>
        <a:p>
          <a:r>
            <a:rPr lang="en-US"/>
            <a:t>Current Assets</a:t>
          </a:r>
        </a:p>
      </dgm:t>
    </dgm:pt>
    <dgm:pt modelId="{03530CA5-65E5-4FDF-87A4-271615BE5964}" type="parTrans" cxnId="{C60733BC-16D1-412E-A6AF-CA95FA52CF9B}">
      <dgm:prSet/>
      <dgm:spPr/>
      <dgm:t>
        <a:bodyPr/>
        <a:lstStyle/>
        <a:p>
          <a:endParaRPr lang="en-US"/>
        </a:p>
      </dgm:t>
    </dgm:pt>
    <dgm:pt modelId="{4E5907BD-3C19-47EE-9F2F-BFFCC3FD5751}" type="sibTrans" cxnId="{C60733BC-16D1-412E-A6AF-CA95FA52CF9B}">
      <dgm:prSet/>
      <dgm:spPr/>
      <dgm:t>
        <a:bodyPr/>
        <a:lstStyle/>
        <a:p>
          <a:endParaRPr lang="en-US"/>
        </a:p>
      </dgm:t>
    </dgm:pt>
    <dgm:pt modelId="{30EA89A8-9B31-45C2-B86B-1F53674C5CE5}">
      <dgm:prSet/>
      <dgm:spPr/>
      <dgm:t>
        <a:bodyPr/>
        <a:lstStyle/>
        <a:p>
          <a:r>
            <a:rPr lang="en-US"/>
            <a:t>Cash Balance Increases by $4,200.00</a:t>
          </a:r>
        </a:p>
      </dgm:t>
    </dgm:pt>
    <dgm:pt modelId="{2DCC5EDA-D51F-4150-81EC-BBFED25193EC}" type="parTrans" cxnId="{C6B1DB7A-284A-433B-AE9A-449EB68D5114}">
      <dgm:prSet/>
      <dgm:spPr/>
      <dgm:t>
        <a:bodyPr/>
        <a:lstStyle/>
        <a:p>
          <a:endParaRPr lang="en-US"/>
        </a:p>
      </dgm:t>
    </dgm:pt>
    <dgm:pt modelId="{AE0FE20B-84E5-4644-9412-608E25DA1117}" type="sibTrans" cxnId="{C6B1DB7A-284A-433B-AE9A-449EB68D5114}">
      <dgm:prSet/>
      <dgm:spPr/>
      <dgm:t>
        <a:bodyPr/>
        <a:lstStyle/>
        <a:p>
          <a:endParaRPr lang="en-US"/>
        </a:p>
      </dgm:t>
    </dgm:pt>
    <dgm:pt modelId="{811F54F0-E7F3-421B-8AE2-ABC9C6A9EADE}">
      <dgm:prSet/>
      <dgm:spPr/>
      <dgm:t>
        <a:bodyPr/>
        <a:lstStyle/>
        <a:p>
          <a:r>
            <a:rPr lang="en-US"/>
            <a:t>Long-Term Assets</a:t>
          </a:r>
        </a:p>
      </dgm:t>
    </dgm:pt>
    <dgm:pt modelId="{FC6FDFC6-06F4-48A9-ACA3-96F5B4267AF8}" type="parTrans" cxnId="{39BEA4BC-3302-4621-9658-C0E0D24FCF70}">
      <dgm:prSet/>
      <dgm:spPr/>
      <dgm:t>
        <a:bodyPr/>
        <a:lstStyle/>
        <a:p>
          <a:endParaRPr lang="en-US"/>
        </a:p>
      </dgm:t>
    </dgm:pt>
    <dgm:pt modelId="{259EB35B-94E7-45A2-AF0A-685E65475F3D}" type="sibTrans" cxnId="{39BEA4BC-3302-4621-9658-C0E0D24FCF70}">
      <dgm:prSet/>
      <dgm:spPr/>
      <dgm:t>
        <a:bodyPr/>
        <a:lstStyle/>
        <a:p>
          <a:endParaRPr lang="en-US"/>
        </a:p>
      </dgm:t>
    </dgm:pt>
    <dgm:pt modelId="{5CE16084-8385-4FF2-809A-F06445D000FD}">
      <dgm:prSet/>
      <dgm:spPr/>
      <dgm:t>
        <a:bodyPr/>
        <a:lstStyle/>
        <a:p>
          <a:r>
            <a:rPr lang="en-US"/>
            <a:t>Expansion Fund Balance Increases by $58,500.00</a:t>
          </a:r>
        </a:p>
      </dgm:t>
    </dgm:pt>
    <dgm:pt modelId="{B7BA1FB2-7A0C-4C44-A3D9-9D7932CC9453}" type="parTrans" cxnId="{48AD6FA7-FD6C-44DB-832C-5A8F3F2E36A9}">
      <dgm:prSet/>
      <dgm:spPr/>
      <dgm:t>
        <a:bodyPr/>
        <a:lstStyle/>
        <a:p>
          <a:endParaRPr lang="en-US"/>
        </a:p>
      </dgm:t>
    </dgm:pt>
    <dgm:pt modelId="{9880DB38-105F-42CF-B6C0-7D35D4F67A38}" type="sibTrans" cxnId="{48AD6FA7-FD6C-44DB-832C-5A8F3F2E36A9}">
      <dgm:prSet/>
      <dgm:spPr/>
      <dgm:t>
        <a:bodyPr/>
        <a:lstStyle/>
        <a:p>
          <a:endParaRPr lang="en-US"/>
        </a:p>
      </dgm:t>
    </dgm:pt>
    <dgm:pt modelId="{3579D879-9070-4083-B164-66EAFD1D6C38}">
      <dgm:prSet/>
      <dgm:spPr/>
      <dgm:t>
        <a:bodyPr/>
        <a:lstStyle/>
        <a:p>
          <a:r>
            <a:rPr lang="en-US"/>
            <a:t>Balance Sheet Adjusting Totals</a:t>
          </a:r>
        </a:p>
      </dgm:t>
    </dgm:pt>
    <dgm:pt modelId="{5EFBD742-7607-448B-A686-1E026B10E3CC}" type="parTrans" cxnId="{4AC8286A-700A-440E-803F-04F2DED1D817}">
      <dgm:prSet/>
      <dgm:spPr/>
      <dgm:t>
        <a:bodyPr/>
        <a:lstStyle/>
        <a:p>
          <a:endParaRPr lang="en-US"/>
        </a:p>
      </dgm:t>
    </dgm:pt>
    <dgm:pt modelId="{6A18556B-650E-4E0F-8F0F-0D0BAE8EC0B4}" type="sibTrans" cxnId="{4AC8286A-700A-440E-803F-04F2DED1D817}">
      <dgm:prSet/>
      <dgm:spPr/>
      <dgm:t>
        <a:bodyPr/>
        <a:lstStyle/>
        <a:p>
          <a:endParaRPr lang="en-US"/>
        </a:p>
      </dgm:t>
    </dgm:pt>
    <dgm:pt modelId="{A523E999-A066-4986-8A3A-CFADE06B6B22}">
      <dgm:prSet/>
      <dgm:spPr/>
      <dgm:t>
        <a:bodyPr/>
        <a:lstStyle/>
        <a:p>
          <a:r>
            <a:rPr lang="en-US"/>
            <a:t>Current Assets</a:t>
          </a:r>
        </a:p>
      </dgm:t>
    </dgm:pt>
    <dgm:pt modelId="{371C7ECC-7A2D-4C53-8D9E-31DEE6E92743}" type="parTrans" cxnId="{F719C10A-934D-48B9-A1BF-BC810DF8A74C}">
      <dgm:prSet/>
      <dgm:spPr/>
      <dgm:t>
        <a:bodyPr/>
        <a:lstStyle/>
        <a:p>
          <a:endParaRPr lang="en-US"/>
        </a:p>
      </dgm:t>
    </dgm:pt>
    <dgm:pt modelId="{514B4BE9-6C14-4E82-A0D2-6CC8A0E08C6E}" type="sibTrans" cxnId="{F719C10A-934D-48B9-A1BF-BC810DF8A74C}">
      <dgm:prSet/>
      <dgm:spPr/>
      <dgm:t>
        <a:bodyPr/>
        <a:lstStyle/>
        <a:p>
          <a:endParaRPr lang="en-US"/>
        </a:p>
      </dgm:t>
    </dgm:pt>
    <dgm:pt modelId="{0446BB5D-F6FC-44EA-A6CB-96DED88AEB50}">
      <dgm:prSet/>
      <dgm:spPr/>
      <dgm:t>
        <a:bodyPr/>
        <a:lstStyle/>
        <a:p>
          <a:r>
            <a:rPr lang="en-US"/>
            <a:t>$5,798,575.00</a:t>
          </a:r>
        </a:p>
      </dgm:t>
    </dgm:pt>
    <dgm:pt modelId="{ABB8B3E2-5FF0-423C-BD07-7259AB436CA3}" type="parTrans" cxnId="{41DE9A5C-8192-4625-A549-D5141AEA4B63}">
      <dgm:prSet/>
      <dgm:spPr/>
      <dgm:t>
        <a:bodyPr/>
        <a:lstStyle/>
        <a:p>
          <a:endParaRPr lang="en-US"/>
        </a:p>
      </dgm:t>
    </dgm:pt>
    <dgm:pt modelId="{57A10FA8-141B-4C16-86B5-38BC71D6E36C}" type="sibTrans" cxnId="{41DE9A5C-8192-4625-A549-D5141AEA4B63}">
      <dgm:prSet/>
      <dgm:spPr/>
      <dgm:t>
        <a:bodyPr/>
        <a:lstStyle/>
        <a:p>
          <a:endParaRPr lang="en-US"/>
        </a:p>
      </dgm:t>
    </dgm:pt>
    <dgm:pt modelId="{8D490FB0-0AEA-40A8-95EE-8DB32D4E5CE3}">
      <dgm:prSet/>
      <dgm:spPr/>
      <dgm:t>
        <a:bodyPr/>
        <a:lstStyle/>
        <a:p>
          <a:r>
            <a:rPr lang="en-US"/>
            <a:t>Long-Term Assets</a:t>
          </a:r>
        </a:p>
      </dgm:t>
    </dgm:pt>
    <dgm:pt modelId="{E91F4600-AD5B-488C-BD13-96E9EA5C0A48}" type="parTrans" cxnId="{D6E7C2F5-CB6E-4A88-BFA7-082D5A1802F2}">
      <dgm:prSet/>
      <dgm:spPr/>
      <dgm:t>
        <a:bodyPr/>
        <a:lstStyle/>
        <a:p>
          <a:endParaRPr lang="en-US"/>
        </a:p>
      </dgm:t>
    </dgm:pt>
    <dgm:pt modelId="{D78DD7EF-CEEC-49F5-A32A-E750E67C52CC}" type="sibTrans" cxnId="{D6E7C2F5-CB6E-4A88-BFA7-082D5A1802F2}">
      <dgm:prSet/>
      <dgm:spPr/>
      <dgm:t>
        <a:bodyPr/>
        <a:lstStyle/>
        <a:p>
          <a:endParaRPr lang="en-US"/>
        </a:p>
      </dgm:t>
    </dgm:pt>
    <dgm:pt modelId="{F478215E-876E-4E5A-992B-6D8EFCB01F2E}">
      <dgm:prSet/>
      <dgm:spPr/>
      <dgm:t>
        <a:bodyPr/>
        <a:lstStyle/>
        <a:p>
          <a:r>
            <a:rPr lang="en-US"/>
            <a:t>$11,243,000.00</a:t>
          </a:r>
        </a:p>
      </dgm:t>
    </dgm:pt>
    <dgm:pt modelId="{203D2D9F-1C08-40A6-8BFD-B4FED91BD2C7}" type="parTrans" cxnId="{B243385A-24E7-4D70-8A56-D3916CBA9141}">
      <dgm:prSet/>
      <dgm:spPr/>
      <dgm:t>
        <a:bodyPr/>
        <a:lstStyle/>
        <a:p>
          <a:endParaRPr lang="en-US"/>
        </a:p>
      </dgm:t>
    </dgm:pt>
    <dgm:pt modelId="{7348FB2F-5436-4002-8326-3AD8C0F0D16F}" type="sibTrans" cxnId="{B243385A-24E7-4D70-8A56-D3916CBA9141}">
      <dgm:prSet/>
      <dgm:spPr/>
      <dgm:t>
        <a:bodyPr/>
        <a:lstStyle/>
        <a:p>
          <a:endParaRPr lang="en-US"/>
        </a:p>
      </dgm:t>
    </dgm:pt>
    <dgm:pt modelId="{806A64FE-BFE0-4C17-B41F-EC84D7EADAAE}">
      <dgm:prSet/>
      <dgm:spPr/>
      <dgm:t>
        <a:bodyPr/>
        <a:lstStyle/>
        <a:p>
          <a:r>
            <a:rPr lang="en-US"/>
            <a:t>Total Assets</a:t>
          </a:r>
        </a:p>
      </dgm:t>
    </dgm:pt>
    <dgm:pt modelId="{5889D587-4E85-4B65-9430-DC5977CF4685}" type="parTrans" cxnId="{20562129-A2A2-4B4C-81CC-C6377299B641}">
      <dgm:prSet/>
      <dgm:spPr/>
      <dgm:t>
        <a:bodyPr/>
        <a:lstStyle/>
        <a:p>
          <a:endParaRPr lang="en-US"/>
        </a:p>
      </dgm:t>
    </dgm:pt>
    <dgm:pt modelId="{91571508-92E9-4F81-9E06-4E627D9147DC}" type="sibTrans" cxnId="{20562129-A2A2-4B4C-81CC-C6377299B641}">
      <dgm:prSet/>
      <dgm:spPr/>
      <dgm:t>
        <a:bodyPr/>
        <a:lstStyle/>
        <a:p>
          <a:endParaRPr lang="en-US"/>
        </a:p>
      </dgm:t>
    </dgm:pt>
    <dgm:pt modelId="{9249C791-5178-4D66-A7C6-D617DF93AC4E}">
      <dgm:prSet/>
      <dgm:spPr/>
      <dgm:t>
        <a:bodyPr/>
        <a:lstStyle/>
        <a:p>
          <a:r>
            <a:rPr lang="en-US"/>
            <a:t>$17,041,575.00</a:t>
          </a:r>
        </a:p>
      </dgm:t>
    </dgm:pt>
    <dgm:pt modelId="{052F550C-11E5-42A1-A7DB-3E65F00BF467}" type="parTrans" cxnId="{A9C0CFB1-2E31-425F-8A89-EC19DB87236B}">
      <dgm:prSet/>
      <dgm:spPr/>
      <dgm:t>
        <a:bodyPr/>
        <a:lstStyle/>
        <a:p>
          <a:endParaRPr lang="en-US"/>
        </a:p>
      </dgm:t>
    </dgm:pt>
    <dgm:pt modelId="{63929CCC-4AC1-4A15-B5D3-2AA3A4235ACA}" type="sibTrans" cxnId="{A9C0CFB1-2E31-425F-8A89-EC19DB87236B}">
      <dgm:prSet/>
      <dgm:spPr/>
      <dgm:t>
        <a:bodyPr/>
        <a:lstStyle/>
        <a:p>
          <a:endParaRPr lang="en-US"/>
        </a:p>
      </dgm:t>
    </dgm:pt>
    <dgm:pt modelId="{82E6F393-1F7A-8C4A-9664-04281551FE9D}" type="pres">
      <dgm:prSet presAssocID="{699898C1-B26D-4DC3-8CC8-A0E4CBB7504E}" presName="linear" presStyleCnt="0">
        <dgm:presLayoutVars>
          <dgm:dir/>
          <dgm:animLvl val="lvl"/>
          <dgm:resizeHandles val="exact"/>
        </dgm:presLayoutVars>
      </dgm:prSet>
      <dgm:spPr/>
    </dgm:pt>
    <dgm:pt modelId="{39F935BB-EB2A-B64C-ADE7-31FA92E75099}" type="pres">
      <dgm:prSet presAssocID="{B807B870-E8D0-4E69-9117-A2D25F096DC7}" presName="parentLin" presStyleCnt="0"/>
      <dgm:spPr/>
    </dgm:pt>
    <dgm:pt modelId="{52C13116-3F41-B748-AA90-00650476A39D}" type="pres">
      <dgm:prSet presAssocID="{B807B870-E8D0-4E69-9117-A2D25F096DC7}" presName="parentLeftMargin" presStyleLbl="node1" presStyleIdx="0" presStyleCnt="3"/>
      <dgm:spPr/>
    </dgm:pt>
    <dgm:pt modelId="{C8579993-3899-D14E-81EC-0748026C6B0B}" type="pres">
      <dgm:prSet presAssocID="{B807B870-E8D0-4E69-9117-A2D25F096DC7}" presName="parentText" presStyleLbl="node1" presStyleIdx="0" presStyleCnt="3">
        <dgm:presLayoutVars>
          <dgm:chMax val="0"/>
          <dgm:bulletEnabled val="1"/>
        </dgm:presLayoutVars>
      </dgm:prSet>
      <dgm:spPr/>
    </dgm:pt>
    <dgm:pt modelId="{5F5147F9-5FB4-AE4F-97B9-26D082C05E82}" type="pres">
      <dgm:prSet presAssocID="{B807B870-E8D0-4E69-9117-A2D25F096DC7}" presName="negativeSpace" presStyleCnt="0"/>
      <dgm:spPr/>
    </dgm:pt>
    <dgm:pt modelId="{3B9164BB-F765-F443-BD33-1595B8D99936}" type="pres">
      <dgm:prSet presAssocID="{B807B870-E8D0-4E69-9117-A2D25F096DC7}" presName="childText" presStyleLbl="conFgAcc1" presStyleIdx="0" presStyleCnt="3">
        <dgm:presLayoutVars>
          <dgm:bulletEnabled val="1"/>
        </dgm:presLayoutVars>
      </dgm:prSet>
      <dgm:spPr/>
    </dgm:pt>
    <dgm:pt modelId="{4FDC7EF5-CADF-044C-A835-D18F10498FE6}" type="pres">
      <dgm:prSet presAssocID="{4E5907BD-3C19-47EE-9F2F-BFFCC3FD5751}" presName="spaceBetweenRectangles" presStyleCnt="0"/>
      <dgm:spPr/>
    </dgm:pt>
    <dgm:pt modelId="{62046432-9514-9E46-AAF6-C33244518810}" type="pres">
      <dgm:prSet presAssocID="{811F54F0-E7F3-421B-8AE2-ABC9C6A9EADE}" presName="parentLin" presStyleCnt="0"/>
      <dgm:spPr/>
    </dgm:pt>
    <dgm:pt modelId="{CBAE5017-D418-9F43-9A62-712CFDFAB743}" type="pres">
      <dgm:prSet presAssocID="{811F54F0-E7F3-421B-8AE2-ABC9C6A9EADE}" presName="parentLeftMargin" presStyleLbl="node1" presStyleIdx="0" presStyleCnt="3"/>
      <dgm:spPr/>
    </dgm:pt>
    <dgm:pt modelId="{AE7FCA6D-BE7B-1D49-8111-DFADE0D91D1A}" type="pres">
      <dgm:prSet presAssocID="{811F54F0-E7F3-421B-8AE2-ABC9C6A9EADE}" presName="parentText" presStyleLbl="node1" presStyleIdx="1" presStyleCnt="3">
        <dgm:presLayoutVars>
          <dgm:chMax val="0"/>
          <dgm:bulletEnabled val="1"/>
        </dgm:presLayoutVars>
      </dgm:prSet>
      <dgm:spPr/>
    </dgm:pt>
    <dgm:pt modelId="{410F6FD6-4FD9-8A4B-86AB-066FFD6F08C6}" type="pres">
      <dgm:prSet presAssocID="{811F54F0-E7F3-421B-8AE2-ABC9C6A9EADE}" presName="negativeSpace" presStyleCnt="0"/>
      <dgm:spPr/>
    </dgm:pt>
    <dgm:pt modelId="{A0E8AB00-4B82-3F4E-8F51-EF6212DEC41B}" type="pres">
      <dgm:prSet presAssocID="{811F54F0-E7F3-421B-8AE2-ABC9C6A9EADE}" presName="childText" presStyleLbl="conFgAcc1" presStyleIdx="1" presStyleCnt="3">
        <dgm:presLayoutVars>
          <dgm:bulletEnabled val="1"/>
        </dgm:presLayoutVars>
      </dgm:prSet>
      <dgm:spPr/>
    </dgm:pt>
    <dgm:pt modelId="{C1B08FE9-7916-A440-9920-2F9E47985C4C}" type="pres">
      <dgm:prSet presAssocID="{259EB35B-94E7-45A2-AF0A-685E65475F3D}" presName="spaceBetweenRectangles" presStyleCnt="0"/>
      <dgm:spPr/>
    </dgm:pt>
    <dgm:pt modelId="{B42A6413-7F33-7C41-AD21-E18D55F5BA85}" type="pres">
      <dgm:prSet presAssocID="{3579D879-9070-4083-B164-66EAFD1D6C38}" presName="parentLin" presStyleCnt="0"/>
      <dgm:spPr/>
    </dgm:pt>
    <dgm:pt modelId="{581DE446-8358-8E46-9FB1-D85A5D7573FF}" type="pres">
      <dgm:prSet presAssocID="{3579D879-9070-4083-B164-66EAFD1D6C38}" presName="parentLeftMargin" presStyleLbl="node1" presStyleIdx="1" presStyleCnt="3"/>
      <dgm:spPr/>
    </dgm:pt>
    <dgm:pt modelId="{672BF1E2-F8FA-034B-8701-D8CAD0404584}" type="pres">
      <dgm:prSet presAssocID="{3579D879-9070-4083-B164-66EAFD1D6C38}" presName="parentText" presStyleLbl="node1" presStyleIdx="2" presStyleCnt="3">
        <dgm:presLayoutVars>
          <dgm:chMax val="0"/>
          <dgm:bulletEnabled val="1"/>
        </dgm:presLayoutVars>
      </dgm:prSet>
      <dgm:spPr/>
    </dgm:pt>
    <dgm:pt modelId="{1B6B957F-B9BB-B443-97F3-F9F946377A05}" type="pres">
      <dgm:prSet presAssocID="{3579D879-9070-4083-B164-66EAFD1D6C38}" presName="negativeSpace" presStyleCnt="0"/>
      <dgm:spPr/>
    </dgm:pt>
    <dgm:pt modelId="{3BBA5FB8-06B5-654B-915B-ABC74026EFE0}" type="pres">
      <dgm:prSet presAssocID="{3579D879-9070-4083-B164-66EAFD1D6C38}" presName="childText" presStyleLbl="conFgAcc1" presStyleIdx="2" presStyleCnt="3">
        <dgm:presLayoutVars>
          <dgm:bulletEnabled val="1"/>
        </dgm:presLayoutVars>
      </dgm:prSet>
      <dgm:spPr/>
    </dgm:pt>
  </dgm:ptLst>
  <dgm:cxnLst>
    <dgm:cxn modelId="{F719C10A-934D-48B9-A1BF-BC810DF8A74C}" srcId="{3579D879-9070-4083-B164-66EAFD1D6C38}" destId="{A523E999-A066-4986-8A3A-CFADE06B6B22}" srcOrd="0" destOrd="0" parTransId="{371C7ECC-7A2D-4C53-8D9E-31DEE6E92743}" sibTransId="{514B4BE9-6C14-4E82-A0D2-6CC8A0E08C6E}"/>
    <dgm:cxn modelId="{3F208610-96C8-4045-A566-359A0D3B140C}" type="presOf" srcId="{B807B870-E8D0-4E69-9117-A2D25F096DC7}" destId="{C8579993-3899-D14E-81EC-0748026C6B0B}" srcOrd="1" destOrd="0" presId="urn:microsoft.com/office/officeart/2005/8/layout/list1"/>
    <dgm:cxn modelId="{DCDE1116-C88F-8945-B532-81602A9B1F6D}" type="presOf" srcId="{F478215E-876E-4E5A-992B-6D8EFCB01F2E}" destId="{3BBA5FB8-06B5-654B-915B-ABC74026EFE0}" srcOrd="0" destOrd="3" presId="urn:microsoft.com/office/officeart/2005/8/layout/list1"/>
    <dgm:cxn modelId="{6F164424-0BFC-3B47-B3A0-3A7F5DB5CADA}" type="presOf" srcId="{3579D879-9070-4083-B164-66EAFD1D6C38}" destId="{672BF1E2-F8FA-034B-8701-D8CAD0404584}" srcOrd="1" destOrd="0" presId="urn:microsoft.com/office/officeart/2005/8/layout/list1"/>
    <dgm:cxn modelId="{20562129-A2A2-4B4C-81CC-C6377299B641}" srcId="{3579D879-9070-4083-B164-66EAFD1D6C38}" destId="{806A64FE-BFE0-4C17-B41F-EC84D7EADAAE}" srcOrd="2" destOrd="0" parTransId="{5889D587-4E85-4B65-9430-DC5977CF4685}" sibTransId="{91571508-92E9-4F81-9E06-4E627D9147DC}"/>
    <dgm:cxn modelId="{7AD5AB3D-C4EF-8643-B783-E85494469BF5}" type="presOf" srcId="{699898C1-B26D-4DC3-8CC8-A0E4CBB7504E}" destId="{82E6F393-1F7A-8C4A-9664-04281551FE9D}" srcOrd="0" destOrd="0" presId="urn:microsoft.com/office/officeart/2005/8/layout/list1"/>
    <dgm:cxn modelId="{B243385A-24E7-4D70-8A56-D3916CBA9141}" srcId="{8D490FB0-0AEA-40A8-95EE-8DB32D4E5CE3}" destId="{F478215E-876E-4E5A-992B-6D8EFCB01F2E}" srcOrd="0" destOrd="0" parTransId="{203D2D9F-1C08-40A6-8BFD-B4FED91BD2C7}" sibTransId="{7348FB2F-5436-4002-8326-3AD8C0F0D16F}"/>
    <dgm:cxn modelId="{41DE9A5C-8192-4625-A549-D5141AEA4B63}" srcId="{A523E999-A066-4986-8A3A-CFADE06B6B22}" destId="{0446BB5D-F6FC-44EA-A6CB-96DED88AEB50}" srcOrd="0" destOrd="0" parTransId="{ABB8B3E2-5FF0-423C-BD07-7259AB436CA3}" sibTransId="{57A10FA8-141B-4C16-86B5-38BC71D6E36C}"/>
    <dgm:cxn modelId="{2F5A6F68-58E9-8442-8B73-2E6509097361}" type="presOf" srcId="{5CE16084-8385-4FF2-809A-F06445D000FD}" destId="{A0E8AB00-4B82-3F4E-8F51-EF6212DEC41B}" srcOrd="0" destOrd="0" presId="urn:microsoft.com/office/officeart/2005/8/layout/list1"/>
    <dgm:cxn modelId="{4AC8286A-700A-440E-803F-04F2DED1D817}" srcId="{699898C1-B26D-4DC3-8CC8-A0E4CBB7504E}" destId="{3579D879-9070-4083-B164-66EAFD1D6C38}" srcOrd="2" destOrd="0" parTransId="{5EFBD742-7607-448B-A686-1E026B10E3CC}" sibTransId="{6A18556B-650E-4E0F-8F0F-0D0BAE8EC0B4}"/>
    <dgm:cxn modelId="{CB554F75-8279-554A-8982-E3B42F13F6B8}" type="presOf" srcId="{806A64FE-BFE0-4C17-B41F-EC84D7EADAAE}" destId="{3BBA5FB8-06B5-654B-915B-ABC74026EFE0}" srcOrd="0" destOrd="4" presId="urn:microsoft.com/office/officeart/2005/8/layout/list1"/>
    <dgm:cxn modelId="{C6B1DB7A-284A-433B-AE9A-449EB68D5114}" srcId="{B807B870-E8D0-4E69-9117-A2D25F096DC7}" destId="{30EA89A8-9B31-45C2-B86B-1F53674C5CE5}" srcOrd="0" destOrd="0" parTransId="{2DCC5EDA-D51F-4150-81EC-BBFED25193EC}" sibTransId="{AE0FE20B-84E5-4644-9412-608E25DA1117}"/>
    <dgm:cxn modelId="{F6914689-2B30-E841-87BD-D611062AF8DC}" type="presOf" srcId="{8D490FB0-0AEA-40A8-95EE-8DB32D4E5CE3}" destId="{3BBA5FB8-06B5-654B-915B-ABC74026EFE0}" srcOrd="0" destOrd="2" presId="urn:microsoft.com/office/officeart/2005/8/layout/list1"/>
    <dgm:cxn modelId="{B56D5B97-493F-1A4C-B585-908B5040E5A7}" type="presOf" srcId="{A523E999-A066-4986-8A3A-CFADE06B6B22}" destId="{3BBA5FB8-06B5-654B-915B-ABC74026EFE0}" srcOrd="0" destOrd="0" presId="urn:microsoft.com/office/officeart/2005/8/layout/list1"/>
    <dgm:cxn modelId="{48AD6FA7-FD6C-44DB-832C-5A8F3F2E36A9}" srcId="{811F54F0-E7F3-421B-8AE2-ABC9C6A9EADE}" destId="{5CE16084-8385-4FF2-809A-F06445D000FD}" srcOrd="0" destOrd="0" parTransId="{B7BA1FB2-7A0C-4C44-A3D9-9D7932CC9453}" sibTransId="{9880DB38-105F-42CF-B6C0-7D35D4F67A38}"/>
    <dgm:cxn modelId="{C7088BA8-8F46-B34C-8147-D2C9B62F5188}" type="presOf" srcId="{9249C791-5178-4D66-A7C6-D617DF93AC4E}" destId="{3BBA5FB8-06B5-654B-915B-ABC74026EFE0}" srcOrd="0" destOrd="5" presId="urn:microsoft.com/office/officeart/2005/8/layout/list1"/>
    <dgm:cxn modelId="{D99664A9-E880-EF4D-A4FD-309B9BAB4602}" type="presOf" srcId="{30EA89A8-9B31-45C2-B86B-1F53674C5CE5}" destId="{3B9164BB-F765-F443-BD33-1595B8D99936}" srcOrd="0" destOrd="0" presId="urn:microsoft.com/office/officeart/2005/8/layout/list1"/>
    <dgm:cxn modelId="{A9C0CFB1-2E31-425F-8A89-EC19DB87236B}" srcId="{806A64FE-BFE0-4C17-B41F-EC84D7EADAAE}" destId="{9249C791-5178-4D66-A7C6-D617DF93AC4E}" srcOrd="0" destOrd="0" parTransId="{052F550C-11E5-42A1-A7DB-3E65F00BF467}" sibTransId="{63929CCC-4AC1-4A15-B5D3-2AA3A4235ACA}"/>
    <dgm:cxn modelId="{C60733BC-16D1-412E-A6AF-CA95FA52CF9B}" srcId="{699898C1-B26D-4DC3-8CC8-A0E4CBB7504E}" destId="{B807B870-E8D0-4E69-9117-A2D25F096DC7}" srcOrd="0" destOrd="0" parTransId="{03530CA5-65E5-4FDF-87A4-271615BE5964}" sibTransId="{4E5907BD-3C19-47EE-9F2F-BFFCC3FD5751}"/>
    <dgm:cxn modelId="{39BEA4BC-3302-4621-9658-C0E0D24FCF70}" srcId="{699898C1-B26D-4DC3-8CC8-A0E4CBB7504E}" destId="{811F54F0-E7F3-421B-8AE2-ABC9C6A9EADE}" srcOrd="1" destOrd="0" parTransId="{FC6FDFC6-06F4-48A9-ACA3-96F5B4267AF8}" sibTransId="{259EB35B-94E7-45A2-AF0A-685E65475F3D}"/>
    <dgm:cxn modelId="{D004D6CF-897A-A646-A81D-2161A1CDF8C4}" type="presOf" srcId="{0446BB5D-F6FC-44EA-A6CB-96DED88AEB50}" destId="{3BBA5FB8-06B5-654B-915B-ABC74026EFE0}" srcOrd="0" destOrd="1" presId="urn:microsoft.com/office/officeart/2005/8/layout/list1"/>
    <dgm:cxn modelId="{8EF3C7D5-B39C-584E-AF14-D7270BD5D731}" type="presOf" srcId="{3579D879-9070-4083-B164-66EAFD1D6C38}" destId="{581DE446-8358-8E46-9FB1-D85A5D7573FF}" srcOrd="0" destOrd="0" presId="urn:microsoft.com/office/officeart/2005/8/layout/list1"/>
    <dgm:cxn modelId="{B9FDAAF1-6848-664F-AC7D-16A0B0170CC5}" type="presOf" srcId="{811F54F0-E7F3-421B-8AE2-ABC9C6A9EADE}" destId="{CBAE5017-D418-9F43-9A62-712CFDFAB743}" srcOrd="0" destOrd="0" presId="urn:microsoft.com/office/officeart/2005/8/layout/list1"/>
    <dgm:cxn modelId="{D6E7C2F5-CB6E-4A88-BFA7-082D5A1802F2}" srcId="{3579D879-9070-4083-B164-66EAFD1D6C38}" destId="{8D490FB0-0AEA-40A8-95EE-8DB32D4E5CE3}" srcOrd="1" destOrd="0" parTransId="{E91F4600-AD5B-488C-BD13-96E9EA5C0A48}" sibTransId="{D78DD7EF-CEEC-49F5-A32A-E750E67C52CC}"/>
    <dgm:cxn modelId="{88BDEAF7-EF26-3C41-80D9-026D5C404EFA}" type="presOf" srcId="{811F54F0-E7F3-421B-8AE2-ABC9C6A9EADE}" destId="{AE7FCA6D-BE7B-1D49-8111-DFADE0D91D1A}" srcOrd="1" destOrd="0" presId="urn:microsoft.com/office/officeart/2005/8/layout/list1"/>
    <dgm:cxn modelId="{C4DF5AFE-A67F-1A48-ABDE-19E5F3445E85}" type="presOf" srcId="{B807B870-E8D0-4E69-9117-A2D25F096DC7}" destId="{52C13116-3F41-B748-AA90-00650476A39D}" srcOrd="0" destOrd="0" presId="urn:microsoft.com/office/officeart/2005/8/layout/list1"/>
    <dgm:cxn modelId="{EC41A45B-8C2D-2242-B195-D8756A74A63D}" type="presParOf" srcId="{82E6F393-1F7A-8C4A-9664-04281551FE9D}" destId="{39F935BB-EB2A-B64C-ADE7-31FA92E75099}" srcOrd="0" destOrd="0" presId="urn:microsoft.com/office/officeart/2005/8/layout/list1"/>
    <dgm:cxn modelId="{3E569A7C-C220-C144-8906-28F965320765}" type="presParOf" srcId="{39F935BB-EB2A-B64C-ADE7-31FA92E75099}" destId="{52C13116-3F41-B748-AA90-00650476A39D}" srcOrd="0" destOrd="0" presId="urn:microsoft.com/office/officeart/2005/8/layout/list1"/>
    <dgm:cxn modelId="{BEC2D0AE-547D-7646-946B-E5FC3551274F}" type="presParOf" srcId="{39F935BB-EB2A-B64C-ADE7-31FA92E75099}" destId="{C8579993-3899-D14E-81EC-0748026C6B0B}" srcOrd="1" destOrd="0" presId="urn:microsoft.com/office/officeart/2005/8/layout/list1"/>
    <dgm:cxn modelId="{2800F1C5-C8F6-7A4A-8712-7F34528F4E8D}" type="presParOf" srcId="{82E6F393-1F7A-8C4A-9664-04281551FE9D}" destId="{5F5147F9-5FB4-AE4F-97B9-26D082C05E82}" srcOrd="1" destOrd="0" presId="urn:microsoft.com/office/officeart/2005/8/layout/list1"/>
    <dgm:cxn modelId="{744771D0-DE8D-0740-AECA-D626CD5E0F3F}" type="presParOf" srcId="{82E6F393-1F7A-8C4A-9664-04281551FE9D}" destId="{3B9164BB-F765-F443-BD33-1595B8D99936}" srcOrd="2" destOrd="0" presId="urn:microsoft.com/office/officeart/2005/8/layout/list1"/>
    <dgm:cxn modelId="{6A3B1854-ACE7-FE4E-B2A6-FB305D6DEFCF}" type="presParOf" srcId="{82E6F393-1F7A-8C4A-9664-04281551FE9D}" destId="{4FDC7EF5-CADF-044C-A835-D18F10498FE6}" srcOrd="3" destOrd="0" presId="urn:microsoft.com/office/officeart/2005/8/layout/list1"/>
    <dgm:cxn modelId="{9306B4D8-4435-3B4B-87F0-DE716AF97268}" type="presParOf" srcId="{82E6F393-1F7A-8C4A-9664-04281551FE9D}" destId="{62046432-9514-9E46-AAF6-C33244518810}" srcOrd="4" destOrd="0" presId="urn:microsoft.com/office/officeart/2005/8/layout/list1"/>
    <dgm:cxn modelId="{0C73A1BB-D4F5-4D48-AF2E-D42D72229257}" type="presParOf" srcId="{62046432-9514-9E46-AAF6-C33244518810}" destId="{CBAE5017-D418-9F43-9A62-712CFDFAB743}" srcOrd="0" destOrd="0" presId="urn:microsoft.com/office/officeart/2005/8/layout/list1"/>
    <dgm:cxn modelId="{6EA2F5DC-AED0-894E-8F27-A8ED74498FB4}" type="presParOf" srcId="{62046432-9514-9E46-AAF6-C33244518810}" destId="{AE7FCA6D-BE7B-1D49-8111-DFADE0D91D1A}" srcOrd="1" destOrd="0" presId="urn:microsoft.com/office/officeart/2005/8/layout/list1"/>
    <dgm:cxn modelId="{B84DE215-4BD6-0849-A217-D718815A5150}" type="presParOf" srcId="{82E6F393-1F7A-8C4A-9664-04281551FE9D}" destId="{410F6FD6-4FD9-8A4B-86AB-066FFD6F08C6}" srcOrd="5" destOrd="0" presId="urn:microsoft.com/office/officeart/2005/8/layout/list1"/>
    <dgm:cxn modelId="{47A81600-F121-6141-8585-522552EC1778}" type="presParOf" srcId="{82E6F393-1F7A-8C4A-9664-04281551FE9D}" destId="{A0E8AB00-4B82-3F4E-8F51-EF6212DEC41B}" srcOrd="6" destOrd="0" presId="urn:microsoft.com/office/officeart/2005/8/layout/list1"/>
    <dgm:cxn modelId="{129A405B-C34B-0A46-9E9D-E13644D8F0B2}" type="presParOf" srcId="{82E6F393-1F7A-8C4A-9664-04281551FE9D}" destId="{C1B08FE9-7916-A440-9920-2F9E47985C4C}" srcOrd="7" destOrd="0" presId="urn:microsoft.com/office/officeart/2005/8/layout/list1"/>
    <dgm:cxn modelId="{B2BC6E21-27B9-6348-8557-67DC4EC4186F}" type="presParOf" srcId="{82E6F393-1F7A-8C4A-9664-04281551FE9D}" destId="{B42A6413-7F33-7C41-AD21-E18D55F5BA85}" srcOrd="8" destOrd="0" presId="urn:microsoft.com/office/officeart/2005/8/layout/list1"/>
    <dgm:cxn modelId="{BD4198BF-86BF-3146-9E25-5103AAE8C87D}" type="presParOf" srcId="{B42A6413-7F33-7C41-AD21-E18D55F5BA85}" destId="{581DE446-8358-8E46-9FB1-D85A5D7573FF}" srcOrd="0" destOrd="0" presId="urn:microsoft.com/office/officeart/2005/8/layout/list1"/>
    <dgm:cxn modelId="{48F862B1-2F2F-C048-9E55-92D612809A81}" type="presParOf" srcId="{B42A6413-7F33-7C41-AD21-E18D55F5BA85}" destId="{672BF1E2-F8FA-034B-8701-D8CAD0404584}" srcOrd="1" destOrd="0" presId="urn:microsoft.com/office/officeart/2005/8/layout/list1"/>
    <dgm:cxn modelId="{BBA988BF-042B-4148-B1AD-5931F70E82DB}" type="presParOf" srcId="{82E6F393-1F7A-8C4A-9664-04281551FE9D}" destId="{1B6B957F-B9BB-B443-97F3-F9F946377A05}" srcOrd="9" destOrd="0" presId="urn:microsoft.com/office/officeart/2005/8/layout/list1"/>
    <dgm:cxn modelId="{5FEAFE4A-1D7B-DB4C-A865-618A24E296C6}" type="presParOf" srcId="{82E6F393-1F7A-8C4A-9664-04281551FE9D}" destId="{3BBA5FB8-06B5-654B-915B-ABC74026EFE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C46D86-DA2A-4A36-9E2D-F514488EBA01}"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E947D392-F5A3-4A6C-97D9-39BCC5D16C94}">
      <dgm:prSet/>
      <dgm:spPr/>
      <dgm:t>
        <a:bodyPr/>
        <a:lstStyle/>
        <a:p>
          <a:r>
            <a:rPr lang="en-US"/>
            <a:t>Current Assets</a:t>
          </a:r>
        </a:p>
      </dgm:t>
    </dgm:pt>
    <dgm:pt modelId="{F6A15B65-17CF-44D7-BAD5-A5FEAF97E4C0}" type="parTrans" cxnId="{E206F353-A188-408E-B88E-483BBCED59C5}">
      <dgm:prSet/>
      <dgm:spPr/>
      <dgm:t>
        <a:bodyPr/>
        <a:lstStyle/>
        <a:p>
          <a:endParaRPr lang="en-US"/>
        </a:p>
      </dgm:t>
    </dgm:pt>
    <dgm:pt modelId="{E90076B3-8097-41F6-8794-F82D113FD093}" type="sibTrans" cxnId="{E206F353-A188-408E-B88E-483BBCED59C5}">
      <dgm:prSet/>
      <dgm:spPr/>
      <dgm:t>
        <a:bodyPr/>
        <a:lstStyle/>
        <a:p>
          <a:endParaRPr lang="en-US"/>
        </a:p>
      </dgm:t>
    </dgm:pt>
    <dgm:pt modelId="{316C8796-C7F9-419A-85DA-BF5B0AC43122}">
      <dgm:prSet/>
      <dgm:spPr/>
      <dgm:t>
        <a:bodyPr/>
        <a:lstStyle/>
        <a:p>
          <a:r>
            <a:rPr lang="en-US"/>
            <a:t>Cash Balance Increases by $4,200.00</a:t>
          </a:r>
        </a:p>
      </dgm:t>
    </dgm:pt>
    <dgm:pt modelId="{58F9BAE6-0F26-4CBB-872A-F16337955146}" type="parTrans" cxnId="{D8503387-B1D6-4526-BD88-20AF889B684C}">
      <dgm:prSet/>
      <dgm:spPr/>
      <dgm:t>
        <a:bodyPr/>
        <a:lstStyle/>
        <a:p>
          <a:endParaRPr lang="en-US"/>
        </a:p>
      </dgm:t>
    </dgm:pt>
    <dgm:pt modelId="{ACAFC1A7-C09A-41B7-AE5E-CEFA0A4D654A}" type="sibTrans" cxnId="{D8503387-B1D6-4526-BD88-20AF889B684C}">
      <dgm:prSet/>
      <dgm:spPr/>
      <dgm:t>
        <a:bodyPr/>
        <a:lstStyle/>
        <a:p>
          <a:endParaRPr lang="en-US"/>
        </a:p>
      </dgm:t>
    </dgm:pt>
    <dgm:pt modelId="{D4194D06-F35C-4EDE-9228-B6F402BC2B93}">
      <dgm:prSet/>
      <dgm:spPr/>
      <dgm:t>
        <a:bodyPr/>
        <a:lstStyle/>
        <a:p>
          <a:r>
            <a:rPr lang="en-US"/>
            <a:t>Long-Term Assets</a:t>
          </a:r>
        </a:p>
      </dgm:t>
    </dgm:pt>
    <dgm:pt modelId="{36596082-E915-4C0A-9EBF-599D7159821B}" type="parTrans" cxnId="{F3137233-CEF1-425F-9D4C-F25E6EBA8924}">
      <dgm:prSet/>
      <dgm:spPr/>
      <dgm:t>
        <a:bodyPr/>
        <a:lstStyle/>
        <a:p>
          <a:endParaRPr lang="en-US"/>
        </a:p>
      </dgm:t>
    </dgm:pt>
    <dgm:pt modelId="{547B7EDD-9840-44AD-B165-F8A8F3F0BE03}" type="sibTrans" cxnId="{F3137233-CEF1-425F-9D4C-F25E6EBA8924}">
      <dgm:prSet/>
      <dgm:spPr/>
      <dgm:t>
        <a:bodyPr/>
        <a:lstStyle/>
        <a:p>
          <a:endParaRPr lang="en-US"/>
        </a:p>
      </dgm:t>
    </dgm:pt>
    <dgm:pt modelId="{8001328D-F0A0-484F-91F7-9FD469BB88CA}">
      <dgm:prSet/>
      <dgm:spPr/>
      <dgm:t>
        <a:bodyPr/>
        <a:lstStyle/>
        <a:p>
          <a:r>
            <a:rPr lang="en-US" dirty="0"/>
            <a:t>Expansion Fund Decreases by $6,600.00</a:t>
          </a:r>
        </a:p>
      </dgm:t>
    </dgm:pt>
    <dgm:pt modelId="{96F0C4B3-2824-4895-8220-25B949235615}" type="parTrans" cxnId="{C7EA2955-0F5F-4F67-90F2-B7D05126330C}">
      <dgm:prSet/>
      <dgm:spPr/>
      <dgm:t>
        <a:bodyPr/>
        <a:lstStyle/>
        <a:p>
          <a:endParaRPr lang="en-US"/>
        </a:p>
      </dgm:t>
    </dgm:pt>
    <dgm:pt modelId="{46289F6F-FF89-404D-8BA5-FE2A1FEEBDFC}" type="sibTrans" cxnId="{C7EA2955-0F5F-4F67-90F2-B7D05126330C}">
      <dgm:prSet/>
      <dgm:spPr/>
      <dgm:t>
        <a:bodyPr/>
        <a:lstStyle/>
        <a:p>
          <a:endParaRPr lang="en-US"/>
        </a:p>
      </dgm:t>
    </dgm:pt>
    <dgm:pt modelId="{305905D8-C4EA-4DF1-A300-458CA229A88E}">
      <dgm:prSet/>
      <dgm:spPr/>
      <dgm:t>
        <a:bodyPr/>
        <a:lstStyle/>
        <a:p>
          <a:r>
            <a:rPr lang="en-US"/>
            <a:t>Balance Sheet Adjusting Totals</a:t>
          </a:r>
        </a:p>
      </dgm:t>
    </dgm:pt>
    <dgm:pt modelId="{420BDCDF-8250-4278-84E7-70680E31F03E}" type="parTrans" cxnId="{27EAFFCB-DF8D-44D0-8A78-3D10FCEB1C3B}">
      <dgm:prSet/>
      <dgm:spPr/>
      <dgm:t>
        <a:bodyPr/>
        <a:lstStyle/>
        <a:p>
          <a:endParaRPr lang="en-US"/>
        </a:p>
      </dgm:t>
    </dgm:pt>
    <dgm:pt modelId="{D5416C93-D37B-4256-956E-682A8D38998A}" type="sibTrans" cxnId="{27EAFFCB-DF8D-44D0-8A78-3D10FCEB1C3B}">
      <dgm:prSet/>
      <dgm:spPr/>
      <dgm:t>
        <a:bodyPr/>
        <a:lstStyle/>
        <a:p>
          <a:endParaRPr lang="en-US"/>
        </a:p>
      </dgm:t>
    </dgm:pt>
    <dgm:pt modelId="{A07C6E53-81B1-4F61-AAB3-F9C7E184BDB5}">
      <dgm:prSet/>
      <dgm:spPr/>
      <dgm:t>
        <a:bodyPr/>
        <a:lstStyle/>
        <a:p>
          <a:r>
            <a:rPr lang="en-US"/>
            <a:t>Current Assets</a:t>
          </a:r>
        </a:p>
      </dgm:t>
    </dgm:pt>
    <dgm:pt modelId="{1B2808BF-CC5C-4ADC-9156-4C2F4D55BE89}" type="parTrans" cxnId="{FC0BCCFB-2B28-4CAE-897F-966DECCE2B2C}">
      <dgm:prSet/>
      <dgm:spPr/>
      <dgm:t>
        <a:bodyPr/>
        <a:lstStyle/>
        <a:p>
          <a:endParaRPr lang="en-US"/>
        </a:p>
      </dgm:t>
    </dgm:pt>
    <dgm:pt modelId="{E43B9C46-4292-47DA-BC97-8217D1DDD0A8}" type="sibTrans" cxnId="{FC0BCCFB-2B28-4CAE-897F-966DECCE2B2C}">
      <dgm:prSet/>
      <dgm:spPr/>
      <dgm:t>
        <a:bodyPr/>
        <a:lstStyle/>
        <a:p>
          <a:endParaRPr lang="en-US"/>
        </a:p>
      </dgm:t>
    </dgm:pt>
    <dgm:pt modelId="{E92DC231-2F44-4A9A-B343-FD71813FAE78}">
      <dgm:prSet/>
      <dgm:spPr/>
      <dgm:t>
        <a:bodyPr/>
        <a:lstStyle/>
        <a:p>
          <a:r>
            <a:rPr lang="en-US"/>
            <a:t>$5,524,500.00</a:t>
          </a:r>
        </a:p>
      </dgm:t>
    </dgm:pt>
    <dgm:pt modelId="{ECB9E24B-2582-4328-AA89-3DE872BBF6EB}" type="parTrans" cxnId="{763397BF-0696-4873-8AC9-91FC3D0F6955}">
      <dgm:prSet/>
      <dgm:spPr/>
      <dgm:t>
        <a:bodyPr/>
        <a:lstStyle/>
        <a:p>
          <a:endParaRPr lang="en-US"/>
        </a:p>
      </dgm:t>
    </dgm:pt>
    <dgm:pt modelId="{9343F29A-5211-4994-865F-97A53005B71F}" type="sibTrans" cxnId="{763397BF-0696-4873-8AC9-91FC3D0F6955}">
      <dgm:prSet/>
      <dgm:spPr/>
      <dgm:t>
        <a:bodyPr/>
        <a:lstStyle/>
        <a:p>
          <a:endParaRPr lang="en-US"/>
        </a:p>
      </dgm:t>
    </dgm:pt>
    <dgm:pt modelId="{2BF65894-8C95-4115-A612-5D0578AF2B25}">
      <dgm:prSet/>
      <dgm:spPr/>
      <dgm:t>
        <a:bodyPr/>
        <a:lstStyle/>
        <a:p>
          <a:r>
            <a:rPr lang="en-US"/>
            <a:t>Long-Term Assets</a:t>
          </a:r>
        </a:p>
      </dgm:t>
    </dgm:pt>
    <dgm:pt modelId="{28081D03-80E2-4711-9E8F-4244EC4692CE}" type="parTrans" cxnId="{CFF4E161-43A0-416A-8B6A-89F362A8F503}">
      <dgm:prSet/>
      <dgm:spPr/>
      <dgm:t>
        <a:bodyPr/>
        <a:lstStyle/>
        <a:p>
          <a:endParaRPr lang="en-US"/>
        </a:p>
      </dgm:t>
    </dgm:pt>
    <dgm:pt modelId="{9FD317BD-F3E5-43A6-B80F-AE9CA850D4DE}" type="sibTrans" cxnId="{CFF4E161-43A0-416A-8B6A-89F362A8F503}">
      <dgm:prSet/>
      <dgm:spPr/>
      <dgm:t>
        <a:bodyPr/>
        <a:lstStyle/>
        <a:p>
          <a:endParaRPr lang="en-US"/>
        </a:p>
      </dgm:t>
    </dgm:pt>
    <dgm:pt modelId="{3F1F374E-1C00-4DC5-B68C-B8E5E7163CFB}">
      <dgm:prSet/>
      <dgm:spPr/>
      <dgm:t>
        <a:bodyPr/>
        <a:lstStyle/>
        <a:p>
          <a:r>
            <a:rPr lang="en-US" dirty="0"/>
            <a:t>$11,430,000.00</a:t>
          </a:r>
        </a:p>
      </dgm:t>
    </dgm:pt>
    <dgm:pt modelId="{5DC9C5D6-0614-482F-810D-2722891074D2}" type="parTrans" cxnId="{D655428F-7B98-4338-A4BC-CD460A36F406}">
      <dgm:prSet/>
      <dgm:spPr/>
      <dgm:t>
        <a:bodyPr/>
        <a:lstStyle/>
        <a:p>
          <a:endParaRPr lang="en-US"/>
        </a:p>
      </dgm:t>
    </dgm:pt>
    <dgm:pt modelId="{7B6A7C28-0854-4280-B577-53B563023F53}" type="sibTrans" cxnId="{D655428F-7B98-4338-A4BC-CD460A36F406}">
      <dgm:prSet/>
      <dgm:spPr/>
      <dgm:t>
        <a:bodyPr/>
        <a:lstStyle/>
        <a:p>
          <a:endParaRPr lang="en-US"/>
        </a:p>
      </dgm:t>
    </dgm:pt>
    <dgm:pt modelId="{DB36E453-F890-4D0F-A714-560601ADA58B}">
      <dgm:prSet/>
      <dgm:spPr/>
      <dgm:t>
        <a:bodyPr/>
        <a:lstStyle/>
        <a:p>
          <a:r>
            <a:rPr lang="en-US"/>
            <a:t>Total Assets</a:t>
          </a:r>
        </a:p>
      </dgm:t>
    </dgm:pt>
    <dgm:pt modelId="{4AD68C6D-8A21-431B-BF16-09708EF97C7D}" type="parTrans" cxnId="{6F605193-215D-442B-A6D8-9F23402E4893}">
      <dgm:prSet/>
      <dgm:spPr/>
      <dgm:t>
        <a:bodyPr/>
        <a:lstStyle/>
        <a:p>
          <a:endParaRPr lang="en-US"/>
        </a:p>
      </dgm:t>
    </dgm:pt>
    <dgm:pt modelId="{496A47DF-0026-4E16-9754-66A6E7DE016F}" type="sibTrans" cxnId="{6F605193-215D-442B-A6D8-9F23402E4893}">
      <dgm:prSet/>
      <dgm:spPr/>
      <dgm:t>
        <a:bodyPr/>
        <a:lstStyle/>
        <a:p>
          <a:endParaRPr lang="en-US"/>
        </a:p>
      </dgm:t>
    </dgm:pt>
    <dgm:pt modelId="{6A7814BF-D702-48D5-9F82-514E0559D863}">
      <dgm:prSet/>
      <dgm:spPr/>
      <dgm:t>
        <a:bodyPr/>
        <a:lstStyle/>
        <a:p>
          <a:r>
            <a:rPr lang="en-US"/>
            <a:t>$16,954,500.00</a:t>
          </a:r>
        </a:p>
      </dgm:t>
    </dgm:pt>
    <dgm:pt modelId="{83D86A1E-C4FD-47B0-8553-0E29278DC19C}" type="parTrans" cxnId="{7486D2B3-0BA1-446A-A477-B211C6BF25E0}">
      <dgm:prSet/>
      <dgm:spPr/>
      <dgm:t>
        <a:bodyPr/>
        <a:lstStyle/>
        <a:p>
          <a:endParaRPr lang="en-US"/>
        </a:p>
      </dgm:t>
    </dgm:pt>
    <dgm:pt modelId="{4CDBFF67-53F2-468C-A8EF-BD1922FAF416}" type="sibTrans" cxnId="{7486D2B3-0BA1-446A-A477-B211C6BF25E0}">
      <dgm:prSet/>
      <dgm:spPr/>
      <dgm:t>
        <a:bodyPr/>
        <a:lstStyle/>
        <a:p>
          <a:endParaRPr lang="en-US"/>
        </a:p>
      </dgm:t>
    </dgm:pt>
    <dgm:pt modelId="{6AE54F20-058E-FC40-97EC-F3AA97BA35EF}" type="pres">
      <dgm:prSet presAssocID="{4AC46D86-DA2A-4A36-9E2D-F514488EBA01}" presName="linear" presStyleCnt="0">
        <dgm:presLayoutVars>
          <dgm:dir/>
          <dgm:animLvl val="lvl"/>
          <dgm:resizeHandles val="exact"/>
        </dgm:presLayoutVars>
      </dgm:prSet>
      <dgm:spPr/>
    </dgm:pt>
    <dgm:pt modelId="{FFC71FA7-10DF-294F-91AF-9A33F789F2B0}" type="pres">
      <dgm:prSet presAssocID="{E947D392-F5A3-4A6C-97D9-39BCC5D16C94}" presName="parentLin" presStyleCnt="0"/>
      <dgm:spPr/>
    </dgm:pt>
    <dgm:pt modelId="{9FED566F-9D90-5843-91C2-3089108EC2AC}" type="pres">
      <dgm:prSet presAssocID="{E947D392-F5A3-4A6C-97D9-39BCC5D16C94}" presName="parentLeftMargin" presStyleLbl="node1" presStyleIdx="0" presStyleCnt="3"/>
      <dgm:spPr/>
    </dgm:pt>
    <dgm:pt modelId="{88069D0D-4F20-8044-BF9A-6A069104B395}" type="pres">
      <dgm:prSet presAssocID="{E947D392-F5A3-4A6C-97D9-39BCC5D16C94}" presName="parentText" presStyleLbl="node1" presStyleIdx="0" presStyleCnt="3">
        <dgm:presLayoutVars>
          <dgm:chMax val="0"/>
          <dgm:bulletEnabled val="1"/>
        </dgm:presLayoutVars>
      </dgm:prSet>
      <dgm:spPr/>
    </dgm:pt>
    <dgm:pt modelId="{63D55DED-6586-F648-97C2-681BFE2721F5}" type="pres">
      <dgm:prSet presAssocID="{E947D392-F5A3-4A6C-97D9-39BCC5D16C94}" presName="negativeSpace" presStyleCnt="0"/>
      <dgm:spPr/>
    </dgm:pt>
    <dgm:pt modelId="{B79F9529-A2BA-7D40-80B5-18B2AB752BB4}" type="pres">
      <dgm:prSet presAssocID="{E947D392-F5A3-4A6C-97D9-39BCC5D16C94}" presName="childText" presStyleLbl="conFgAcc1" presStyleIdx="0" presStyleCnt="3">
        <dgm:presLayoutVars>
          <dgm:bulletEnabled val="1"/>
        </dgm:presLayoutVars>
      </dgm:prSet>
      <dgm:spPr/>
    </dgm:pt>
    <dgm:pt modelId="{C3DAFCFE-0274-BA40-9DAB-0281F23BB2FE}" type="pres">
      <dgm:prSet presAssocID="{E90076B3-8097-41F6-8794-F82D113FD093}" presName="spaceBetweenRectangles" presStyleCnt="0"/>
      <dgm:spPr/>
    </dgm:pt>
    <dgm:pt modelId="{FEEEB3BB-0CE5-6F45-913B-3363DD6E6792}" type="pres">
      <dgm:prSet presAssocID="{D4194D06-F35C-4EDE-9228-B6F402BC2B93}" presName="parentLin" presStyleCnt="0"/>
      <dgm:spPr/>
    </dgm:pt>
    <dgm:pt modelId="{AF777F1F-B24D-E74E-BE36-092A4DF947DC}" type="pres">
      <dgm:prSet presAssocID="{D4194D06-F35C-4EDE-9228-B6F402BC2B93}" presName="parentLeftMargin" presStyleLbl="node1" presStyleIdx="0" presStyleCnt="3"/>
      <dgm:spPr/>
    </dgm:pt>
    <dgm:pt modelId="{6337360F-2996-2F46-9FD0-6C21C3243490}" type="pres">
      <dgm:prSet presAssocID="{D4194D06-F35C-4EDE-9228-B6F402BC2B93}" presName="parentText" presStyleLbl="node1" presStyleIdx="1" presStyleCnt="3">
        <dgm:presLayoutVars>
          <dgm:chMax val="0"/>
          <dgm:bulletEnabled val="1"/>
        </dgm:presLayoutVars>
      </dgm:prSet>
      <dgm:spPr/>
    </dgm:pt>
    <dgm:pt modelId="{E70F4307-1D78-7B4A-AC7F-6750E4148416}" type="pres">
      <dgm:prSet presAssocID="{D4194D06-F35C-4EDE-9228-B6F402BC2B93}" presName="negativeSpace" presStyleCnt="0"/>
      <dgm:spPr/>
    </dgm:pt>
    <dgm:pt modelId="{C64E8788-7C4B-F14A-A0B4-945557E2D509}" type="pres">
      <dgm:prSet presAssocID="{D4194D06-F35C-4EDE-9228-B6F402BC2B93}" presName="childText" presStyleLbl="conFgAcc1" presStyleIdx="1" presStyleCnt="3">
        <dgm:presLayoutVars>
          <dgm:bulletEnabled val="1"/>
        </dgm:presLayoutVars>
      </dgm:prSet>
      <dgm:spPr/>
    </dgm:pt>
    <dgm:pt modelId="{AB96E4E6-D440-5745-B840-2EE6D8085154}" type="pres">
      <dgm:prSet presAssocID="{547B7EDD-9840-44AD-B165-F8A8F3F0BE03}" presName="spaceBetweenRectangles" presStyleCnt="0"/>
      <dgm:spPr/>
    </dgm:pt>
    <dgm:pt modelId="{DE6F64AC-4CB3-2141-A207-8F334C6605DC}" type="pres">
      <dgm:prSet presAssocID="{305905D8-C4EA-4DF1-A300-458CA229A88E}" presName="parentLin" presStyleCnt="0"/>
      <dgm:spPr/>
    </dgm:pt>
    <dgm:pt modelId="{2B596DE8-B370-F44C-86BF-886BD5CE777C}" type="pres">
      <dgm:prSet presAssocID="{305905D8-C4EA-4DF1-A300-458CA229A88E}" presName="parentLeftMargin" presStyleLbl="node1" presStyleIdx="1" presStyleCnt="3"/>
      <dgm:spPr/>
    </dgm:pt>
    <dgm:pt modelId="{9E334FC4-7AF6-DD45-9AA3-9920E22199A3}" type="pres">
      <dgm:prSet presAssocID="{305905D8-C4EA-4DF1-A300-458CA229A88E}" presName="parentText" presStyleLbl="node1" presStyleIdx="2" presStyleCnt="3">
        <dgm:presLayoutVars>
          <dgm:chMax val="0"/>
          <dgm:bulletEnabled val="1"/>
        </dgm:presLayoutVars>
      </dgm:prSet>
      <dgm:spPr/>
    </dgm:pt>
    <dgm:pt modelId="{B09B5F4F-FAEB-0743-8A5E-48BA3E3C9110}" type="pres">
      <dgm:prSet presAssocID="{305905D8-C4EA-4DF1-A300-458CA229A88E}" presName="negativeSpace" presStyleCnt="0"/>
      <dgm:spPr/>
    </dgm:pt>
    <dgm:pt modelId="{22E36E8F-6876-3A47-A740-00C3026CC78B}" type="pres">
      <dgm:prSet presAssocID="{305905D8-C4EA-4DF1-A300-458CA229A88E}" presName="childText" presStyleLbl="conFgAcc1" presStyleIdx="2" presStyleCnt="3">
        <dgm:presLayoutVars>
          <dgm:bulletEnabled val="1"/>
        </dgm:presLayoutVars>
      </dgm:prSet>
      <dgm:spPr/>
    </dgm:pt>
  </dgm:ptLst>
  <dgm:cxnLst>
    <dgm:cxn modelId="{CDB1B400-D1DF-334F-A8EE-2C41F3DD5E42}" type="presOf" srcId="{2BF65894-8C95-4115-A612-5D0578AF2B25}" destId="{22E36E8F-6876-3A47-A740-00C3026CC78B}" srcOrd="0" destOrd="2" presId="urn:microsoft.com/office/officeart/2005/8/layout/list1"/>
    <dgm:cxn modelId="{736E041C-A482-4443-BD2C-2B04998DB070}" type="presOf" srcId="{DB36E453-F890-4D0F-A714-560601ADA58B}" destId="{22E36E8F-6876-3A47-A740-00C3026CC78B}" srcOrd="0" destOrd="4" presId="urn:microsoft.com/office/officeart/2005/8/layout/list1"/>
    <dgm:cxn modelId="{CF17C420-82D5-2241-9F8C-D4E96E4F8D3C}" type="presOf" srcId="{A07C6E53-81B1-4F61-AAB3-F9C7E184BDB5}" destId="{22E36E8F-6876-3A47-A740-00C3026CC78B}" srcOrd="0" destOrd="0" presId="urn:microsoft.com/office/officeart/2005/8/layout/list1"/>
    <dgm:cxn modelId="{F3137233-CEF1-425F-9D4C-F25E6EBA8924}" srcId="{4AC46D86-DA2A-4A36-9E2D-F514488EBA01}" destId="{D4194D06-F35C-4EDE-9228-B6F402BC2B93}" srcOrd="1" destOrd="0" parTransId="{36596082-E915-4C0A-9EBF-599D7159821B}" sibTransId="{547B7EDD-9840-44AD-B165-F8A8F3F0BE03}"/>
    <dgm:cxn modelId="{A48D5E51-9782-1E4B-98F6-AFAAE64AF8F0}" type="presOf" srcId="{3F1F374E-1C00-4DC5-B68C-B8E5E7163CFB}" destId="{22E36E8F-6876-3A47-A740-00C3026CC78B}" srcOrd="0" destOrd="3" presId="urn:microsoft.com/office/officeart/2005/8/layout/list1"/>
    <dgm:cxn modelId="{E206F353-A188-408E-B88E-483BBCED59C5}" srcId="{4AC46D86-DA2A-4A36-9E2D-F514488EBA01}" destId="{E947D392-F5A3-4A6C-97D9-39BCC5D16C94}" srcOrd="0" destOrd="0" parTransId="{F6A15B65-17CF-44D7-BAD5-A5FEAF97E4C0}" sibTransId="{E90076B3-8097-41F6-8794-F82D113FD093}"/>
    <dgm:cxn modelId="{6DCB1F55-CD92-E045-A12B-394E73D5D9DC}" type="presOf" srcId="{D4194D06-F35C-4EDE-9228-B6F402BC2B93}" destId="{AF777F1F-B24D-E74E-BE36-092A4DF947DC}" srcOrd="0" destOrd="0" presId="urn:microsoft.com/office/officeart/2005/8/layout/list1"/>
    <dgm:cxn modelId="{C7EA2955-0F5F-4F67-90F2-B7D05126330C}" srcId="{D4194D06-F35C-4EDE-9228-B6F402BC2B93}" destId="{8001328D-F0A0-484F-91F7-9FD469BB88CA}" srcOrd="0" destOrd="0" parTransId="{96F0C4B3-2824-4895-8220-25B949235615}" sibTransId="{46289F6F-FF89-404D-8BA5-FE2A1FEEBDFC}"/>
    <dgm:cxn modelId="{545C765E-BB1D-9344-8654-E956359A380E}" type="presOf" srcId="{E947D392-F5A3-4A6C-97D9-39BCC5D16C94}" destId="{88069D0D-4F20-8044-BF9A-6A069104B395}" srcOrd="1" destOrd="0" presId="urn:microsoft.com/office/officeart/2005/8/layout/list1"/>
    <dgm:cxn modelId="{CFF4E161-43A0-416A-8B6A-89F362A8F503}" srcId="{305905D8-C4EA-4DF1-A300-458CA229A88E}" destId="{2BF65894-8C95-4115-A612-5D0578AF2B25}" srcOrd="1" destOrd="0" parTransId="{28081D03-80E2-4711-9E8F-4244EC4692CE}" sibTransId="{9FD317BD-F3E5-43A6-B80F-AE9CA850D4DE}"/>
    <dgm:cxn modelId="{1E8EB074-0D85-7545-B31D-653EE1556509}" type="presOf" srcId="{8001328D-F0A0-484F-91F7-9FD469BB88CA}" destId="{C64E8788-7C4B-F14A-A0B4-945557E2D509}" srcOrd="0" destOrd="0" presId="urn:microsoft.com/office/officeart/2005/8/layout/list1"/>
    <dgm:cxn modelId="{D8503387-B1D6-4526-BD88-20AF889B684C}" srcId="{E947D392-F5A3-4A6C-97D9-39BCC5D16C94}" destId="{316C8796-C7F9-419A-85DA-BF5B0AC43122}" srcOrd="0" destOrd="0" parTransId="{58F9BAE6-0F26-4CBB-872A-F16337955146}" sibTransId="{ACAFC1A7-C09A-41B7-AE5E-CEFA0A4D654A}"/>
    <dgm:cxn modelId="{182E2D8F-1513-9642-A393-18FFC7624550}" type="presOf" srcId="{6A7814BF-D702-48D5-9F82-514E0559D863}" destId="{22E36E8F-6876-3A47-A740-00C3026CC78B}" srcOrd="0" destOrd="5" presId="urn:microsoft.com/office/officeart/2005/8/layout/list1"/>
    <dgm:cxn modelId="{D655428F-7B98-4338-A4BC-CD460A36F406}" srcId="{2BF65894-8C95-4115-A612-5D0578AF2B25}" destId="{3F1F374E-1C00-4DC5-B68C-B8E5E7163CFB}" srcOrd="0" destOrd="0" parTransId="{5DC9C5D6-0614-482F-810D-2722891074D2}" sibTransId="{7B6A7C28-0854-4280-B577-53B563023F53}"/>
    <dgm:cxn modelId="{8C7E0991-E9D3-7242-97F2-4C0B0751441F}" type="presOf" srcId="{D4194D06-F35C-4EDE-9228-B6F402BC2B93}" destId="{6337360F-2996-2F46-9FD0-6C21C3243490}" srcOrd="1" destOrd="0" presId="urn:microsoft.com/office/officeart/2005/8/layout/list1"/>
    <dgm:cxn modelId="{6F605193-215D-442B-A6D8-9F23402E4893}" srcId="{305905D8-C4EA-4DF1-A300-458CA229A88E}" destId="{DB36E453-F890-4D0F-A714-560601ADA58B}" srcOrd="2" destOrd="0" parTransId="{4AD68C6D-8A21-431B-BF16-09708EF97C7D}" sibTransId="{496A47DF-0026-4E16-9754-66A6E7DE016F}"/>
    <dgm:cxn modelId="{1BE14E9D-02E5-CA49-94C5-B03D47076A62}" type="presOf" srcId="{316C8796-C7F9-419A-85DA-BF5B0AC43122}" destId="{B79F9529-A2BA-7D40-80B5-18B2AB752BB4}" srcOrd="0" destOrd="0" presId="urn:microsoft.com/office/officeart/2005/8/layout/list1"/>
    <dgm:cxn modelId="{7486D2B3-0BA1-446A-A477-B211C6BF25E0}" srcId="{DB36E453-F890-4D0F-A714-560601ADA58B}" destId="{6A7814BF-D702-48D5-9F82-514E0559D863}" srcOrd="0" destOrd="0" parTransId="{83D86A1E-C4FD-47B0-8553-0E29278DC19C}" sibTransId="{4CDBFF67-53F2-468C-A8EF-BD1922FAF416}"/>
    <dgm:cxn modelId="{7203AAB8-76B3-5D43-B4C8-901DB3E852B6}" type="presOf" srcId="{4AC46D86-DA2A-4A36-9E2D-F514488EBA01}" destId="{6AE54F20-058E-FC40-97EC-F3AA97BA35EF}" srcOrd="0" destOrd="0" presId="urn:microsoft.com/office/officeart/2005/8/layout/list1"/>
    <dgm:cxn modelId="{4E0005BB-90D9-D04C-9039-1F7AD3C684ED}" type="presOf" srcId="{E92DC231-2F44-4A9A-B343-FD71813FAE78}" destId="{22E36E8F-6876-3A47-A740-00C3026CC78B}" srcOrd="0" destOrd="1" presId="urn:microsoft.com/office/officeart/2005/8/layout/list1"/>
    <dgm:cxn modelId="{E79782BE-0A79-E74D-B1B9-05CA6EDA76C9}" type="presOf" srcId="{305905D8-C4EA-4DF1-A300-458CA229A88E}" destId="{2B596DE8-B370-F44C-86BF-886BD5CE777C}" srcOrd="0" destOrd="0" presId="urn:microsoft.com/office/officeart/2005/8/layout/list1"/>
    <dgm:cxn modelId="{763397BF-0696-4873-8AC9-91FC3D0F6955}" srcId="{A07C6E53-81B1-4F61-AAB3-F9C7E184BDB5}" destId="{E92DC231-2F44-4A9A-B343-FD71813FAE78}" srcOrd="0" destOrd="0" parTransId="{ECB9E24B-2582-4328-AA89-3DE872BBF6EB}" sibTransId="{9343F29A-5211-4994-865F-97A53005B71F}"/>
    <dgm:cxn modelId="{27EAFFCB-DF8D-44D0-8A78-3D10FCEB1C3B}" srcId="{4AC46D86-DA2A-4A36-9E2D-F514488EBA01}" destId="{305905D8-C4EA-4DF1-A300-458CA229A88E}" srcOrd="2" destOrd="0" parTransId="{420BDCDF-8250-4278-84E7-70680E31F03E}" sibTransId="{D5416C93-D37B-4256-956E-682A8D38998A}"/>
    <dgm:cxn modelId="{F09F10F1-2B87-794F-9BAD-EDFB6CD5EE40}" type="presOf" srcId="{305905D8-C4EA-4DF1-A300-458CA229A88E}" destId="{9E334FC4-7AF6-DD45-9AA3-9920E22199A3}" srcOrd="1" destOrd="0" presId="urn:microsoft.com/office/officeart/2005/8/layout/list1"/>
    <dgm:cxn modelId="{32D504FB-60B5-F641-8AD8-72263638D901}" type="presOf" srcId="{E947D392-F5A3-4A6C-97D9-39BCC5D16C94}" destId="{9FED566F-9D90-5843-91C2-3089108EC2AC}" srcOrd="0" destOrd="0" presId="urn:microsoft.com/office/officeart/2005/8/layout/list1"/>
    <dgm:cxn modelId="{FC0BCCFB-2B28-4CAE-897F-966DECCE2B2C}" srcId="{305905D8-C4EA-4DF1-A300-458CA229A88E}" destId="{A07C6E53-81B1-4F61-AAB3-F9C7E184BDB5}" srcOrd="0" destOrd="0" parTransId="{1B2808BF-CC5C-4ADC-9156-4C2F4D55BE89}" sibTransId="{E43B9C46-4292-47DA-BC97-8217D1DDD0A8}"/>
    <dgm:cxn modelId="{D93FFEDF-1EDD-CB4A-87D6-1A9A50A6C820}" type="presParOf" srcId="{6AE54F20-058E-FC40-97EC-F3AA97BA35EF}" destId="{FFC71FA7-10DF-294F-91AF-9A33F789F2B0}" srcOrd="0" destOrd="0" presId="urn:microsoft.com/office/officeart/2005/8/layout/list1"/>
    <dgm:cxn modelId="{EC581D18-63F1-FC4E-8133-9443922794E7}" type="presParOf" srcId="{FFC71FA7-10DF-294F-91AF-9A33F789F2B0}" destId="{9FED566F-9D90-5843-91C2-3089108EC2AC}" srcOrd="0" destOrd="0" presId="urn:microsoft.com/office/officeart/2005/8/layout/list1"/>
    <dgm:cxn modelId="{36BCB99B-1E5E-2B47-B5B7-E7494A9EBD47}" type="presParOf" srcId="{FFC71FA7-10DF-294F-91AF-9A33F789F2B0}" destId="{88069D0D-4F20-8044-BF9A-6A069104B395}" srcOrd="1" destOrd="0" presId="urn:microsoft.com/office/officeart/2005/8/layout/list1"/>
    <dgm:cxn modelId="{D4BF0022-0293-F640-9226-9D16F5A1AD53}" type="presParOf" srcId="{6AE54F20-058E-FC40-97EC-F3AA97BA35EF}" destId="{63D55DED-6586-F648-97C2-681BFE2721F5}" srcOrd="1" destOrd="0" presId="urn:microsoft.com/office/officeart/2005/8/layout/list1"/>
    <dgm:cxn modelId="{473B43A8-8701-D848-BB12-CFFB3A5CCB1F}" type="presParOf" srcId="{6AE54F20-058E-FC40-97EC-F3AA97BA35EF}" destId="{B79F9529-A2BA-7D40-80B5-18B2AB752BB4}" srcOrd="2" destOrd="0" presId="urn:microsoft.com/office/officeart/2005/8/layout/list1"/>
    <dgm:cxn modelId="{0B0A411F-66F9-5A4C-A53D-7573108111E5}" type="presParOf" srcId="{6AE54F20-058E-FC40-97EC-F3AA97BA35EF}" destId="{C3DAFCFE-0274-BA40-9DAB-0281F23BB2FE}" srcOrd="3" destOrd="0" presId="urn:microsoft.com/office/officeart/2005/8/layout/list1"/>
    <dgm:cxn modelId="{DEA7286A-A91A-1A44-BB1A-035EC6F05CFB}" type="presParOf" srcId="{6AE54F20-058E-FC40-97EC-F3AA97BA35EF}" destId="{FEEEB3BB-0CE5-6F45-913B-3363DD6E6792}" srcOrd="4" destOrd="0" presId="urn:microsoft.com/office/officeart/2005/8/layout/list1"/>
    <dgm:cxn modelId="{18DC9559-F801-3E4A-A4B2-CAA0DA152239}" type="presParOf" srcId="{FEEEB3BB-0CE5-6F45-913B-3363DD6E6792}" destId="{AF777F1F-B24D-E74E-BE36-092A4DF947DC}" srcOrd="0" destOrd="0" presId="urn:microsoft.com/office/officeart/2005/8/layout/list1"/>
    <dgm:cxn modelId="{F89C313D-7BD4-F641-8EB8-4277CC27C331}" type="presParOf" srcId="{FEEEB3BB-0CE5-6F45-913B-3363DD6E6792}" destId="{6337360F-2996-2F46-9FD0-6C21C3243490}" srcOrd="1" destOrd="0" presId="urn:microsoft.com/office/officeart/2005/8/layout/list1"/>
    <dgm:cxn modelId="{69AFDD1A-CD02-6E4F-AE6B-000E35165851}" type="presParOf" srcId="{6AE54F20-058E-FC40-97EC-F3AA97BA35EF}" destId="{E70F4307-1D78-7B4A-AC7F-6750E4148416}" srcOrd="5" destOrd="0" presId="urn:microsoft.com/office/officeart/2005/8/layout/list1"/>
    <dgm:cxn modelId="{E92A862B-0A9E-AF4E-8E09-D9409D35303A}" type="presParOf" srcId="{6AE54F20-058E-FC40-97EC-F3AA97BA35EF}" destId="{C64E8788-7C4B-F14A-A0B4-945557E2D509}" srcOrd="6" destOrd="0" presId="urn:microsoft.com/office/officeart/2005/8/layout/list1"/>
    <dgm:cxn modelId="{82DB151D-915F-C146-BB39-1F59646229B1}" type="presParOf" srcId="{6AE54F20-058E-FC40-97EC-F3AA97BA35EF}" destId="{AB96E4E6-D440-5745-B840-2EE6D8085154}" srcOrd="7" destOrd="0" presId="urn:microsoft.com/office/officeart/2005/8/layout/list1"/>
    <dgm:cxn modelId="{24BE2640-D44A-3748-8BB9-64FD3AAD3696}" type="presParOf" srcId="{6AE54F20-058E-FC40-97EC-F3AA97BA35EF}" destId="{DE6F64AC-4CB3-2141-A207-8F334C6605DC}" srcOrd="8" destOrd="0" presId="urn:microsoft.com/office/officeart/2005/8/layout/list1"/>
    <dgm:cxn modelId="{FAEABFC8-33D9-234F-9BB7-B2F5E3DD07B5}" type="presParOf" srcId="{DE6F64AC-4CB3-2141-A207-8F334C6605DC}" destId="{2B596DE8-B370-F44C-86BF-886BD5CE777C}" srcOrd="0" destOrd="0" presId="urn:microsoft.com/office/officeart/2005/8/layout/list1"/>
    <dgm:cxn modelId="{3B6AA8A6-E729-764A-B6B8-B28D007639BB}" type="presParOf" srcId="{DE6F64AC-4CB3-2141-A207-8F334C6605DC}" destId="{9E334FC4-7AF6-DD45-9AA3-9920E22199A3}" srcOrd="1" destOrd="0" presId="urn:microsoft.com/office/officeart/2005/8/layout/list1"/>
    <dgm:cxn modelId="{4EBF7584-0537-2E44-A1B6-6BB7E04B65EB}" type="presParOf" srcId="{6AE54F20-058E-FC40-97EC-F3AA97BA35EF}" destId="{B09B5F4F-FAEB-0743-8A5E-48BA3E3C9110}" srcOrd="9" destOrd="0" presId="urn:microsoft.com/office/officeart/2005/8/layout/list1"/>
    <dgm:cxn modelId="{98BD0CA1-058E-F949-B21F-B89DAC085424}" type="presParOf" srcId="{6AE54F20-058E-FC40-97EC-F3AA97BA35EF}" destId="{22E36E8F-6876-3A47-A740-00C3026CC78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64E1DC-A5E1-43AA-9D02-944290E5FF30}">
      <dsp:nvSpPr>
        <dsp:cNvPr id="0" name=""/>
        <dsp:cNvSpPr/>
      </dsp:nvSpPr>
      <dsp:spPr>
        <a:xfrm>
          <a:off x="679050" y="578168"/>
          <a:ext cx="1887187" cy="188718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537F46-691A-463A-B55C-21D93C8CCD00}">
      <dsp:nvSpPr>
        <dsp:cNvPr id="0" name=""/>
        <dsp:cNvSpPr/>
      </dsp:nvSpPr>
      <dsp:spPr>
        <a:xfrm>
          <a:off x="1081237" y="980356"/>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C8BE05-D653-4779-B89C-A9FCFE6C125A}">
      <dsp:nvSpPr>
        <dsp:cNvPr id="0" name=""/>
        <dsp:cNvSpPr/>
      </dsp:nvSpPr>
      <dsp:spPr>
        <a:xfrm>
          <a:off x="75768" y="3053169"/>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Define the Equity Method and who is eligible to use it.</a:t>
          </a:r>
        </a:p>
      </dsp:txBody>
      <dsp:txXfrm>
        <a:off x="75768" y="3053169"/>
        <a:ext cx="3093750" cy="720000"/>
      </dsp:txXfrm>
    </dsp:sp>
    <dsp:sp modelId="{1A7A3F13-AB79-4D19-997E-4AA4302B45FE}">
      <dsp:nvSpPr>
        <dsp:cNvPr id="0" name=""/>
        <dsp:cNvSpPr/>
      </dsp:nvSpPr>
      <dsp:spPr>
        <a:xfrm>
          <a:off x="4314206" y="578168"/>
          <a:ext cx="1887187" cy="188718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5588C2-45C8-4E71-9EA4-E7AFE61CE470}">
      <dsp:nvSpPr>
        <dsp:cNvPr id="0" name=""/>
        <dsp:cNvSpPr/>
      </dsp:nvSpPr>
      <dsp:spPr>
        <a:xfrm>
          <a:off x="4716393" y="980356"/>
          <a:ext cx="1082812" cy="1082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3579046-14AF-446C-8EDA-C145BA0A332E}">
      <dsp:nvSpPr>
        <dsp:cNvPr id="0" name=""/>
        <dsp:cNvSpPr/>
      </dsp:nvSpPr>
      <dsp:spPr>
        <a:xfrm>
          <a:off x="3710925" y="3053169"/>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Compare and contrast the Fair Value Method and the Equity Method.</a:t>
          </a:r>
        </a:p>
      </dsp:txBody>
      <dsp:txXfrm>
        <a:off x="3710925" y="3053169"/>
        <a:ext cx="3093750" cy="720000"/>
      </dsp:txXfrm>
    </dsp:sp>
    <dsp:sp modelId="{F5743303-0F23-47DA-85B7-37908018D1C3}">
      <dsp:nvSpPr>
        <dsp:cNvPr id="0" name=""/>
        <dsp:cNvSpPr/>
      </dsp:nvSpPr>
      <dsp:spPr>
        <a:xfrm>
          <a:off x="7949362" y="578168"/>
          <a:ext cx="1887187" cy="188718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54B232-8CC4-4CFA-BA4B-60A7C1D70049}">
      <dsp:nvSpPr>
        <dsp:cNvPr id="0" name=""/>
        <dsp:cNvSpPr/>
      </dsp:nvSpPr>
      <dsp:spPr>
        <a:xfrm>
          <a:off x="8351550" y="980356"/>
          <a:ext cx="1082812" cy="1082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253A9C-91C7-49FB-8804-7F780B105953}">
      <dsp:nvSpPr>
        <dsp:cNvPr id="0" name=""/>
        <dsp:cNvSpPr/>
      </dsp:nvSpPr>
      <dsp:spPr>
        <a:xfrm>
          <a:off x="7346081" y="3053169"/>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Analyze Results</a:t>
          </a:r>
        </a:p>
      </dsp:txBody>
      <dsp:txXfrm>
        <a:off x="7346081" y="3053169"/>
        <a:ext cx="3093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AF7A6-ECA6-614E-9853-530575962936}">
      <dsp:nvSpPr>
        <dsp:cNvPr id="0" name=""/>
        <dsp:cNvSpPr/>
      </dsp:nvSpPr>
      <dsp:spPr>
        <a:xfrm rot="5400000">
          <a:off x="6707678" y="-2813906"/>
          <a:ext cx="873423" cy="6724131"/>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83820" rIns="167640" bIns="83820" numCol="1" spcCol="1270" anchor="ctr" anchorCtr="0">
          <a:noAutofit/>
        </a:bodyPr>
        <a:lstStyle/>
        <a:p>
          <a:pPr marL="285750" lvl="1" indent="-285750" algn="l" defTabSz="1955800">
            <a:lnSpc>
              <a:spcPct val="90000"/>
            </a:lnSpc>
            <a:spcBef>
              <a:spcPct val="0"/>
            </a:spcBef>
            <a:spcAft>
              <a:spcPct val="15000"/>
            </a:spcAft>
            <a:buChar char="•"/>
          </a:pPr>
          <a:r>
            <a:rPr lang="en-US" sz="4400" kern="1200"/>
            <a:t>Increases by $4,200.00</a:t>
          </a:r>
        </a:p>
      </dsp:txBody>
      <dsp:txXfrm rot="-5400000">
        <a:off x="3782325" y="154084"/>
        <a:ext cx="6681494" cy="788149"/>
      </dsp:txXfrm>
    </dsp:sp>
    <dsp:sp modelId="{EED65AC7-BDB2-CB4C-A397-AF4093CD4BCC}">
      <dsp:nvSpPr>
        <dsp:cNvPr id="0" name=""/>
        <dsp:cNvSpPr/>
      </dsp:nvSpPr>
      <dsp:spPr>
        <a:xfrm>
          <a:off x="0" y="2269"/>
          <a:ext cx="3782324" cy="10917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a:t>Dividend Income</a:t>
          </a:r>
        </a:p>
      </dsp:txBody>
      <dsp:txXfrm>
        <a:off x="53296" y="55565"/>
        <a:ext cx="3675732" cy="985187"/>
      </dsp:txXfrm>
    </dsp:sp>
    <dsp:sp modelId="{2EE6C0CB-6205-664E-AE87-67E365E8E4E0}">
      <dsp:nvSpPr>
        <dsp:cNvPr id="0" name=""/>
        <dsp:cNvSpPr/>
      </dsp:nvSpPr>
      <dsp:spPr>
        <a:xfrm rot="5400000">
          <a:off x="6707678" y="-1667538"/>
          <a:ext cx="873423" cy="6724131"/>
        </a:xfrm>
        <a:prstGeom prst="round2Same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83820" rIns="167640" bIns="83820" numCol="1" spcCol="1270" anchor="ctr" anchorCtr="0">
          <a:noAutofit/>
        </a:bodyPr>
        <a:lstStyle/>
        <a:p>
          <a:pPr marL="285750" lvl="1" indent="-285750" algn="l" defTabSz="1955800">
            <a:lnSpc>
              <a:spcPct val="90000"/>
            </a:lnSpc>
            <a:spcBef>
              <a:spcPct val="0"/>
            </a:spcBef>
            <a:spcAft>
              <a:spcPct val="15000"/>
            </a:spcAft>
            <a:buChar char="•"/>
          </a:pPr>
          <a:r>
            <a:rPr lang="en-US" sz="4400" kern="1200"/>
            <a:t>Increases by $58,500.00</a:t>
          </a:r>
        </a:p>
      </dsp:txBody>
      <dsp:txXfrm rot="-5400000">
        <a:off x="3782325" y="1300452"/>
        <a:ext cx="6681494" cy="788149"/>
      </dsp:txXfrm>
    </dsp:sp>
    <dsp:sp modelId="{1FD5E9E3-E014-B84F-85CF-7C5B0C2C3E47}">
      <dsp:nvSpPr>
        <dsp:cNvPr id="0" name=""/>
        <dsp:cNvSpPr/>
      </dsp:nvSpPr>
      <dsp:spPr>
        <a:xfrm>
          <a:off x="0" y="1148638"/>
          <a:ext cx="3782324" cy="109177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a:t>Investment Income</a:t>
          </a:r>
        </a:p>
      </dsp:txBody>
      <dsp:txXfrm>
        <a:off x="53296" y="1201934"/>
        <a:ext cx="3675732" cy="985187"/>
      </dsp:txXfrm>
    </dsp:sp>
    <dsp:sp modelId="{EAD08EE5-0DBA-B347-AC3F-6D05AF590F99}">
      <dsp:nvSpPr>
        <dsp:cNvPr id="0" name=""/>
        <dsp:cNvSpPr/>
      </dsp:nvSpPr>
      <dsp:spPr>
        <a:xfrm rot="5400000">
          <a:off x="6707678" y="-521169"/>
          <a:ext cx="873423" cy="6724131"/>
        </a:xfrm>
        <a:prstGeom prst="round2Same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83820" rIns="167640" bIns="83820" numCol="1" spcCol="1270" anchor="ctr" anchorCtr="0">
          <a:noAutofit/>
        </a:bodyPr>
        <a:lstStyle/>
        <a:p>
          <a:pPr marL="285750" lvl="1" indent="-285750" algn="l" defTabSz="1955800">
            <a:lnSpc>
              <a:spcPct val="90000"/>
            </a:lnSpc>
            <a:spcBef>
              <a:spcPct val="0"/>
            </a:spcBef>
            <a:spcAft>
              <a:spcPct val="15000"/>
            </a:spcAft>
            <a:buChar char="•"/>
          </a:pPr>
          <a:r>
            <a:rPr lang="en-US" sz="4400" b="0" i="0" kern="1200"/>
            <a:t>$2,093,741​</a:t>
          </a:r>
          <a:endParaRPr lang="en-US" sz="4400" kern="1200"/>
        </a:p>
      </dsp:txBody>
      <dsp:txXfrm rot="-5400000">
        <a:off x="3782325" y="2446821"/>
        <a:ext cx="6681494" cy="788149"/>
      </dsp:txXfrm>
    </dsp:sp>
    <dsp:sp modelId="{845A8A0A-EF59-EC4E-B6CB-8B75C6E7DD73}">
      <dsp:nvSpPr>
        <dsp:cNvPr id="0" name=""/>
        <dsp:cNvSpPr/>
      </dsp:nvSpPr>
      <dsp:spPr>
        <a:xfrm>
          <a:off x="0" y="2295006"/>
          <a:ext cx="3782324" cy="109177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b="0" i="0" kern="1200"/>
            <a:t>Income Statement Adjusted Net Income</a:t>
          </a:r>
          <a:endParaRPr lang="en-US" sz="3100" kern="1200"/>
        </a:p>
      </dsp:txBody>
      <dsp:txXfrm>
        <a:off x="53296" y="2348302"/>
        <a:ext cx="3675732" cy="985187"/>
      </dsp:txXfrm>
    </dsp:sp>
    <dsp:sp modelId="{6D3BC58D-EF12-6146-B066-8C1CBA6D15FD}">
      <dsp:nvSpPr>
        <dsp:cNvPr id="0" name=""/>
        <dsp:cNvSpPr/>
      </dsp:nvSpPr>
      <dsp:spPr>
        <a:xfrm rot="5400000">
          <a:off x="6707678" y="625198"/>
          <a:ext cx="873423" cy="6724131"/>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83820" rIns="167640" bIns="83820" numCol="1" spcCol="1270" anchor="ctr" anchorCtr="0">
          <a:noAutofit/>
        </a:bodyPr>
        <a:lstStyle/>
        <a:p>
          <a:pPr marL="285750" lvl="1" indent="-285750" algn="l" defTabSz="1955800">
            <a:lnSpc>
              <a:spcPct val="90000"/>
            </a:lnSpc>
            <a:spcBef>
              <a:spcPct val="0"/>
            </a:spcBef>
            <a:spcAft>
              <a:spcPct val="15000"/>
            </a:spcAft>
            <a:buChar char="•"/>
          </a:pPr>
          <a:r>
            <a:rPr lang="en-US" sz="4400" b="0" i="0" kern="1200"/>
            <a:t>$17,041,575</a:t>
          </a:r>
          <a:endParaRPr lang="en-US" sz="4400" kern="1200"/>
        </a:p>
      </dsp:txBody>
      <dsp:txXfrm rot="-5400000">
        <a:off x="3782325" y="3593189"/>
        <a:ext cx="6681494" cy="788149"/>
      </dsp:txXfrm>
    </dsp:sp>
    <dsp:sp modelId="{AE263FA3-274D-E340-ABEF-78C88215A7F3}">
      <dsp:nvSpPr>
        <dsp:cNvPr id="0" name=""/>
        <dsp:cNvSpPr/>
      </dsp:nvSpPr>
      <dsp:spPr>
        <a:xfrm>
          <a:off x="0" y="3441374"/>
          <a:ext cx="3782324" cy="109177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b="0" i="0" kern="1200"/>
            <a:t>Total Liabilities &amp; Equity</a:t>
          </a:r>
          <a:endParaRPr lang="en-US" sz="3100" kern="1200"/>
        </a:p>
      </dsp:txBody>
      <dsp:txXfrm>
        <a:off x="53296" y="3494670"/>
        <a:ext cx="3675732" cy="985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164BB-F765-F443-BD33-1595B8D99936}">
      <dsp:nvSpPr>
        <dsp:cNvPr id="0" name=""/>
        <dsp:cNvSpPr/>
      </dsp:nvSpPr>
      <dsp:spPr>
        <a:xfrm>
          <a:off x="0" y="256526"/>
          <a:ext cx="10506456" cy="72292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5418" tIns="354076" rIns="81541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Cash Balance Increases by $4,200.00</a:t>
          </a:r>
        </a:p>
      </dsp:txBody>
      <dsp:txXfrm>
        <a:off x="0" y="256526"/>
        <a:ext cx="10506456" cy="722925"/>
      </dsp:txXfrm>
    </dsp:sp>
    <dsp:sp modelId="{C8579993-3899-D14E-81EC-0748026C6B0B}">
      <dsp:nvSpPr>
        <dsp:cNvPr id="0" name=""/>
        <dsp:cNvSpPr/>
      </dsp:nvSpPr>
      <dsp:spPr>
        <a:xfrm>
          <a:off x="525322" y="5606"/>
          <a:ext cx="7354519"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983" tIns="0" rIns="277983" bIns="0" numCol="1" spcCol="1270" anchor="ctr" anchorCtr="0">
          <a:noAutofit/>
        </a:bodyPr>
        <a:lstStyle/>
        <a:p>
          <a:pPr marL="0" lvl="0" indent="0" algn="l" defTabSz="755650">
            <a:lnSpc>
              <a:spcPct val="90000"/>
            </a:lnSpc>
            <a:spcBef>
              <a:spcPct val="0"/>
            </a:spcBef>
            <a:spcAft>
              <a:spcPct val="35000"/>
            </a:spcAft>
            <a:buNone/>
          </a:pPr>
          <a:r>
            <a:rPr lang="en-US" sz="1700" kern="1200"/>
            <a:t>Current Assets</a:t>
          </a:r>
        </a:p>
      </dsp:txBody>
      <dsp:txXfrm>
        <a:off x="549820" y="30104"/>
        <a:ext cx="7305523" cy="452844"/>
      </dsp:txXfrm>
    </dsp:sp>
    <dsp:sp modelId="{A0E8AB00-4B82-3F4E-8F51-EF6212DEC41B}">
      <dsp:nvSpPr>
        <dsp:cNvPr id="0" name=""/>
        <dsp:cNvSpPr/>
      </dsp:nvSpPr>
      <dsp:spPr>
        <a:xfrm>
          <a:off x="0" y="1322171"/>
          <a:ext cx="10506456" cy="722925"/>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5418" tIns="354076" rIns="81541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Expansion Fund Balance Increases by $58,500.00</a:t>
          </a:r>
        </a:p>
      </dsp:txBody>
      <dsp:txXfrm>
        <a:off x="0" y="1322171"/>
        <a:ext cx="10506456" cy="722925"/>
      </dsp:txXfrm>
    </dsp:sp>
    <dsp:sp modelId="{AE7FCA6D-BE7B-1D49-8111-DFADE0D91D1A}">
      <dsp:nvSpPr>
        <dsp:cNvPr id="0" name=""/>
        <dsp:cNvSpPr/>
      </dsp:nvSpPr>
      <dsp:spPr>
        <a:xfrm>
          <a:off x="525322" y="1071251"/>
          <a:ext cx="7354519" cy="50184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983" tIns="0" rIns="277983" bIns="0" numCol="1" spcCol="1270" anchor="ctr" anchorCtr="0">
          <a:noAutofit/>
        </a:bodyPr>
        <a:lstStyle/>
        <a:p>
          <a:pPr marL="0" lvl="0" indent="0" algn="l" defTabSz="755650">
            <a:lnSpc>
              <a:spcPct val="90000"/>
            </a:lnSpc>
            <a:spcBef>
              <a:spcPct val="0"/>
            </a:spcBef>
            <a:spcAft>
              <a:spcPct val="35000"/>
            </a:spcAft>
            <a:buNone/>
          </a:pPr>
          <a:r>
            <a:rPr lang="en-US" sz="1700" kern="1200"/>
            <a:t>Long-Term Assets</a:t>
          </a:r>
        </a:p>
      </dsp:txBody>
      <dsp:txXfrm>
        <a:off x="549820" y="1095749"/>
        <a:ext cx="7305523" cy="452844"/>
      </dsp:txXfrm>
    </dsp:sp>
    <dsp:sp modelId="{3BBA5FB8-06B5-654B-915B-ABC74026EFE0}">
      <dsp:nvSpPr>
        <dsp:cNvPr id="0" name=""/>
        <dsp:cNvSpPr/>
      </dsp:nvSpPr>
      <dsp:spPr>
        <a:xfrm>
          <a:off x="0" y="2387817"/>
          <a:ext cx="10506456" cy="21420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5418" tIns="354076" rIns="81541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Current Assets</a:t>
          </a:r>
        </a:p>
        <a:p>
          <a:pPr marL="342900" lvl="2" indent="-171450" algn="l" defTabSz="755650">
            <a:lnSpc>
              <a:spcPct val="90000"/>
            </a:lnSpc>
            <a:spcBef>
              <a:spcPct val="0"/>
            </a:spcBef>
            <a:spcAft>
              <a:spcPct val="15000"/>
            </a:spcAft>
            <a:buChar char="•"/>
          </a:pPr>
          <a:r>
            <a:rPr lang="en-US" sz="1700" kern="1200"/>
            <a:t>$5,798,575.00</a:t>
          </a:r>
        </a:p>
        <a:p>
          <a:pPr marL="171450" lvl="1" indent="-171450" algn="l" defTabSz="755650">
            <a:lnSpc>
              <a:spcPct val="90000"/>
            </a:lnSpc>
            <a:spcBef>
              <a:spcPct val="0"/>
            </a:spcBef>
            <a:spcAft>
              <a:spcPct val="15000"/>
            </a:spcAft>
            <a:buChar char="•"/>
          </a:pPr>
          <a:r>
            <a:rPr lang="en-US" sz="1700" kern="1200"/>
            <a:t>Long-Term Assets</a:t>
          </a:r>
        </a:p>
        <a:p>
          <a:pPr marL="342900" lvl="2" indent="-171450" algn="l" defTabSz="755650">
            <a:lnSpc>
              <a:spcPct val="90000"/>
            </a:lnSpc>
            <a:spcBef>
              <a:spcPct val="0"/>
            </a:spcBef>
            <a:spcAft>
              <a:spcPct val="15000"/>
            </a:spcAft>
            <a:buChar char="•"/>
          </a:pPr>
          <a:r>
            <a:rPr lang="en-US" sz="1700" kern="1200"/>
            <a:t>$11,243,000.00</a:t>
          </a:r>
        </a:p>
        <a:p>
          <a:pPr marL="171450" lvl="1" indent="-171450" algn="l" defTabSz="755650">
            <a:lnSpc>
              <a:spcPct val="90000"/>
            </a:lnSpc>
            <a:spcBef>
              <a:spcPct val="0"/>
            </a:spcBef>
            <a:spcAft>
              <a:spcPct val="15000"/>
            </a:spcAft>
            <a:buChar char="•"/>
          </a:pPr>
          <a:r>
            <a:rPr lang="en-US" sz="1700" kern="1200"/>
            <a:t>Total Assets</a:t>
          </a:r>
        </a:p>
        <a:p>
          <a:pPr marL="342900" lvl="2" indent="-171450" algn="l" defTabSz="755650">
            <a:lnSpc>
              <a:spcPct val="90000"/>
            </a:lnSpc>
            <a:spcBef>
              <a:spcPct val="0"/>
            </a:spcBef>
            <a:spcAft>
              <a:spcPct val="15000"/>
            </a:spcAft>
            <a:buChar char="•"/>
          </a:pPr>
          <a:r>
            <a:rPr lang="en-US" sz="1700" kern="1200"/>
            <a:t>$17,041,575.00</a:t>
          </a:r>
        </a:p>
      </dsp:txBody>
      <dsp:txXfrm>
        <a:off x="0" y="2387817"/>
        <a:ext cx="10506456" cy="2142000"/>
      </dsp:txXfrm>
    </dsp:sp>
    <dsp:sp modelId="{672BF1E2-F8FA-034B-8701-D8CAD0404584}">
      <dsp:nvSpPr>
        <dsp:cNvPr id="0" name=""/>
        <dsp:cNvSpPr/>
      </dsp:nvSpPr>
      <dsp:spPr>
        <a:xfrm>
          <a:off x="525322" y="2136896"/>
          <a:ext cx="7354519" cy="501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983" tIns="0" rIns="277983" bIns="0" numCol="1" spcCol="1270" anchor="ctr" anchorCtr="0">
          <a:noAutofit/>
        </a:bodyPr>
        <a:lstStyle/>
        <a:p>
          <a:pPr marL="0" lvl="0" indent="0" algn="l" defTabSz="755650">
            <a:lnSpc>
              <a:spcPct val="90000"/>
            </a:lnSpc>
            <a:spcBef>
              <a:spcPct val="0"/>
            </a:spcBef>
            <a:spcAft>
              <a:spcPct val="35000"/>
            </a:spcAft>
            <a:buNone/>
          </a:pPr>
          <a:r>
            <a:rPr lang="en-US" sz="1700" kern="1200"/>
            <a:t>Balance Sheet Adjusting Totals</a:t>
          </a:r>
        </a:p>
      </dsp:txBody>
      <dsp:txXfrm>
        <a:off x="549820" y="2161394"/>
        <a:ext cx="7305523" cy="452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9F9529-A2BA-7D40-80B5-18B2AB752BB4}">
      <dsp:nvSpPr>
        <dsp:cNvPr id="0" name=""/>
        <dsp:cNvSpPr/>
      </dsp:nvSpPr>
      <dsp:spPr>
        <a:xfrm>
          <a:off x="0" y="256526"/>
          <a:ext cx="10506456" cy="72292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5418" tIns="354076" rIns="81541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Cash Balance Increases by $4,200.00</a:t>
          </a:r>
        </a:p>
      </dsp:txBody>
      <dsp:txXfrm>
        <a:off x="0" y="256526"/>
        <a:ext cx="10506456" cy="722925"/>
      </dsp:txXfrm>
    </dsp:sp>
    <dsp:sp modelId="{88069D0D-4F20-8044-BF9A-6A069104B395}">
      <dsp:nvSpPr>
        <dsp:cNvPr id="0" name=""/>
        <dsp:cNvSpPr/>
      </dsp:nvSpPr>
      <dsp:spPr>
        <a:xfrm>
          <a:off x="525322" y="5606"/>
          <a:ext cx="7354519"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983" tIns="0" rIns="277983" bIns="0" numCol="1" spcCol="1270" anchor="ctr" anchorCtr="0">
          <a:noAutofit/>
        </a:bodyPr>
        <a:lstStyle/>
        <a:p>
          <a:pPr marL="0" lvl="0" indent="0" algn="l" defTabSz="755650">
            <a:lnSpc>
              <a:spcPct val="90000"/>
            </a:lnSpc>
            <a:spcBef>
              <a:spcPct val="0"/>
            </a:spcBef>
            <a:spcAft>
              <a:spcPct val="35000"/>
            </a:spcAft>
            <a:buNone/>
          </a:pPr>
          <a:r>
            <a:rPr lang="en-US" sz="1700" kern="1200"/>
            <a:t>Current Assets</a:t>
          </a:r>
        </a:p>
      </dsp:txBody>
      <dsp:txXfrm>
        <a:off x="549820" y="30104"/>
        <a:ext cx="7305523" cy="452844"/>
      </dsp:txXfrm>
    </dsp:sp>
    <dsp:sp modelId="{C64E8788-7C4B-F14A-A0B4-945557E2D509}">
      <dsp:nvSpPr>
        <dsp:cNvPr id="0" name=""/>
        <dsp:cNvSpPr/>
      </dsp:nvSpPr>
      <dsp:spPr>
        <a:xfrm>
          <a:off x="0" y="1322171"/>
          <a:ext cx="10506456" cy="722925"/>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5418" tIns="354076" rIns="81541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Expansion Fund Decreases by $6,600.00</a:t>
          </a:r>
        </a:p>
      </dsp:txBody>
      <dsp:txXfrm>
        <a:off x="0" y="1322171"/>
        <a:ext cx="10506456" cy="722925"/>
      </dsp:txXfrm>
    </dsp:sp>
    <dsp:sp modelId="{6337360F-2996-2F46-9FD0-6C21C3243490}">
      <dsp:nvSpPr>
        <dsp:cNvPr id="0" name=""/>
        <dsp:cNvSpPr/>
      </dsp:nvSpPr>
      <dsp:spPr>
        <a:xfrm>
          <a:off x="525322" y="1071251"/>
          <a:ext cx="7354519" cy="50184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983" tIns="0" rIns="277983" bIns="0" numCol="1" spcCol="1270" anchor="ctr" anchorCtr="0">
          <a:noAutofit/>
        </a:bodyPr>
        <a:lstStyle/>
        <a:p>
          <a:pPr marL="0" lvl="0" indent="0" algn="l" defTabSz="755650">
            <a:lnSpc>
              <a:spcPct val="90000"/>
            </a:lnSpc>
            <a:spcBef>
              <a:spcPct val="0"/>
            </a:spcBef>
            <a:spcAft>
              <a:spcPct val="35000"/>
            </a:spcAft>
            <a:buNone/>
          </a:pPr>
          <a:r>
            <a:rPr lang="en-US" sz="1700" kern="1200"/>
            <a:t>Long-Term Assets</a:t>
          </a:r>
        </a:p>
      </dsp:txBody>
      <dsp:txXfrm>
        <a:off x="549820" y="1095749"/>
        <a:ext cx="7305523" cy="452844"/>
      </dsp:txXfrm>
    </dsp:sp>
    <dsp:sp modelId="{22E36E8F-6876-3A47-A740-00C3026CC78B}">
      <dsp:nvSpPr>
        <dsp:cNvPr id="0" name=""/>
        <dsp:cNvSpPr/>
      </dsp:nvSpPr>
      <dsp:spPr>
        <a:xfrm>
          <a:off x="0" y="2387817"/>
          <a:ext cx="10506456" cy="21420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5418" tIns="354076" rIns="81541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Current Assets</a:t>
          </a:r>
        </a:p>
        <a:p>
          <a:pPr marL="342900" lvl="2" indent="-171450" algn="l" defTabSz="755650">
            <a:lnSpc>
              <a:spcPct val="90000"/>
            </a:lnSpc>
            <a:spcBef>
              <a:spcPct val="0"/>
            </a:spcBef>
            <a:spcAft>
              <a:spcPct val="15000"/>
            </a:spcAft>
            <a:buChar char="•"/>
          </a:pPr>
          <a:r>
            <a:rPr lang="en-US" sz="1700" kern="1200"/>
            <a:t>$5,524,500.00</a:t>
          </a:r>
        </a:p>
        <a:p>
          <a:pPr marL="171450" lvl="1" indent="-171450" algn="l" defTabSz="755650">
            <a:lnSpc>
              <a:spcPct val="90000"/>
            </a:lnSpc>
            <a:spcBef>
              <a:spcPct val="0"/>
            </a:spcBef>
            <a:spcAft>
              <a:spcPct val="15000"/>
            </a:spcAft>
            <a:buChar char="•"/>
          </a:pPr>
          <a:r>
            <a:rPr lang="en-US" sz="1700" kern="1200"/>
            <a:t>Long-Term Assets</a:t>
          </a:r>
        </a:p>
        <a:p>
          <a:pPr marL="342900" lvl="2" indent="-171450" algn="l" defTabSz="755650">
            <a:lnSpc>
              <a:spcPct val="90000"/>
            </a:lnSpc>
            <a:spcBef>
              <a:spcPct val="0"/>
            </a:spcBef>
            <a:spcAft>
              <a:spcPct val="15000"/>
            </a:spcAft>
            <a:buChar char="•"/>
          </a:pPr>
          <a:r>
            <a:rPr lang="en-US" sz="1700" kern="1200" dirty="0"/>
            <a:t>$11,430,000.00</a:t>
          </a:r>
        </a:p>
        <a:p>
          <a:pPr marL="171450" lvl="1" indent="-171450" algn="l" defTabSz="755650">
            <a:lnSpc>
              <a:spcPct val="90000"/>
            </a:lnSpc>
            <a:spcBef>
              <a:spcPct val="0"/>
            </a:spcBef>
            <a:spcAft>
              <a:spcPct val="15000"/>
            </a:spcAft>
            <a:buChar char="•"/>
          </a:pPr>
          <a:r>
            <a:rPr lang="en-US" sz="1700" kern="1200"/>
            <a:t>Total Assets</a:t>
          </a:r>
        </a:p>
        <a:p>
          <a:pPr marL="342900" lvl="2" indent="-171450" algn="l" defTabSz="755650">
            <a:lnSpc>
              <a:spcPct val="90000"/>
            </a:lnSpc>
            <a:spcBef>
              <a:spcPct val="0"/>
            </a:spcBef>
            <a:spcAft>
              <a:spcPct val="15000"/>
            </a:spcAft>
            <a:buChar char="•"/>
          </a:pPr>
          <a:r>
            <a:rPr lang="en-US" sz="1700" kern="1200"/>
            <a:t>$16,954,500.00</a:t>
          </a:r>
        </a:p>
      </dsp:txBody>
      <dsp:txXfrm>
        <a:off x="0" y="2387817"/>
        <a:ext cx="10506456" cy="2142000"/>
      </dsp:txXfrm>
    </dsp:sp>
    <dsp:sp modelId="{9E334FC4-7AF6-DD45-9AA3-9920E22199A3}">
      <dsp:nvSpPr>
        <dsp:cNvPr id="0" name=""/>
        <dsp:cNvSpPr/>
      </dsp:nvSpPr>
      <dsp:spPr>
        <a:xfrm>
          <a:off x="525322" y="2136896"/>
          <a:ext cx="7354519" cy="501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983" tIns="0" rIns="277983" bIns="0" numCol="1" spcCol="1270" anchor="ctr" anchorCtr="0">
          <a:noAutofit/>
        </a:bodyPr>
        <a:lstStyle/>
        <a:p>
          <a:pPr marL="0" lvl="0" indent="0" algn="l" defTabSz="755650">
            <a:lnSpc>
              <a:spcPct val="90000"/>
            </a:lnSpc>
            <a:spcBef>
              <a:spcPct val="0"/>
            </a:spcBef>
            <a:spcAft>
              <a:spcPct val="35000"/>
            </a:spcAft>
            <a:buNone/>
          </a:pPr>
          <a:r>
            <a:rPr lang="en-US" sz="1700" kern="1200"/>
            <a:t>Balance Sheet Adjusting Totals</a:t>
          </a:r>
        </a:p>
      </dsp:txBody>
      <dsp:txXfrm>
        <a:off x="549820" y="2161394"/>
        <a:ext cx="7305523" cy="452844"/>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C1AC7-599F-8C2A-7609-B3B226E0D4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4F4E4C-078A-EED2-A21F-659E457A5A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355691-7E01-2A30-919C-B840A78C091D}"/>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5" name="Footer Placeholder 4">
            <a:extLst>
              <a:ext uri="{FF2B5EF4-FFF2-40B4-BE49-F238E27FC236}">
                <a16:creationId xmlns:a16="http://schemas.microsoft.com/office/drawing/2014/main" id="{97C2A44C-0587-7ACB-8F28-24D606104D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4577AB-132A-44C1-3768-CC203D17BE59}"/>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290198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F88C4-3458-E3AE-C5CB-9A3850AF11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898813-E937-B6BD-8640-378958602F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9E8AA9-3DF3-2374-B684-0E8155DC145E}"/>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5" name="Footer Placeholder 4">
            <a:extLst>
              <a:ext uri="{FF2B5EF4-FFF2-40B4-BE49-F238E27FC236}">
                <a16:creationId xmlns:a16="http://schemas.microsoft.com/office/drawing/2014/main" id="{760B1DCF-1F8B-4C4C-5B4D-8B3D374C14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2C064-FA69-1D1C-81F9-93C78B6A95B2}"/>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3878087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6D8CB4-C2A6-A63F-F8A1-376F33D5CA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DCC041-C707-0B30-52E1-036C447A4F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0E1010-3C2D-6425-FD47-CA13F53F2002}"/>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5" name="Footer Placeholder 4">
            <a:extLst>
              <a:ext uri="{FF2B5EF4-FFF2-40B4-BE49-F238E27FC236}">
                <a16:creationId xmlns:a16="http://schemas.microsoft.com/office/drawing/2014/main" id="{6C7BAA61-8934-BAB8-2E04-0A8DE740B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E7394-B39F-581D-4729-6E1E02DA4338}"/>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79926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3661C-9A1A-C684-8387-2C763B4018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FE5D70-0EEA-9771-E1F0-248768E269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82266-B28A-D9E1-B488-0A781FE07CF9}"/>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5" name="Footer Placeholder 4">
            <a:extLst>
              <a:ext uri="{FF2B5EF4-FFF2-40B4-BE49-F238E27FC236}">
                <a16:creationId xmlns:a16="http://schemas.microsoft.com/office/drawing/2014/main" id="{14496B75-AECE-D1BC-1509-250B937A6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E918F-596E-5735-93F8-F7682B767DAC}"/>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296587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3BD7A-A880-DA08-7C0C-FAEE94CB07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D99CDD-A0F4-9548-2248-72F0CE5806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C22080-A3F1-E46F-95F3-381061EE990F}"/>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5" name="Footer Placeholder 4">
            <a:extLst>
              <a:ext uri="{FF2B5EF4-FFF2-40B4-BE49-F238E27FC236}">
                <a16:creationId xmlns:a16="http://schemas.microsoft.com/office/drawing/2014/main" id="{42DC5B93-D468-C578-EE17-1F699F938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CE19CD-2128-AC0C-04CE-9D993D33F079}"/>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3652156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09FB5-6302-7BD8-7620-13809C5600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C444AF-A8AB-D3DF-5EB2-23635407D1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6ED56A-069B-A591-FEAB-2F8335E5BB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162555-A74B-6E51-AE7C-2363C9CF73B1}"/>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6" name="Footer Placeholder 5">
            <a:extLst>
              <a:ext uri="{FF2B5EF4-FFF2-40B4-BE49-F238E27FC236}">
                <a16:creationId xmlns:a16="http://schemas.microsoft.com/office/drawing/2014/main" id="{A7CF8B11-E5A2-031C-D6BD-590A0F87D4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2F7F1A-2422-3506-CE2B-BE084E6D4421}"/>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531027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B35D-7FEA-A4BC-E60B-12474F81E0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7C28B7-DECA-0BBA-BAD1-E704E8B510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FA3853-87DC-B4DC-0FE8-74115156C2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B28B27-78CD-2C31-5442-4999F339BC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BF1A55-E3D3-1E78-1063-50C9EF5E3F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F05425-D537-D358-9085-ACEDE742CAB4}"/>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8" name="Footer Placeholder 7">
            <a:extLst>
              <a:ext uri="{FF2B5EF4-FFF2-40B4-BE49-F238E27FC236}">
                <a16:creationId xmlns:a16="http://schemas.microsoft.com/office/drawing/2014/main" id="{BB55B909-6BB8-0E83-9FEF-A2B354F7FE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167C39-3A83-DD7E-4C80-B5A67BC1990F}"/>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62264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78F9E-DA98-29C1-8E0F-0C70E60C11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6DB7F9-F7A2-030A-E06E-920EA2036909}"/>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4" name="Footer Placeholder 3">
            <a:extLst>
              <a:ext uri="{FF2B5EF4-FFF2-40B4-BE49-F238E27FC236}">
                <a16:creationId xmlns:a16="http://schemas.microsoft.com/office/drawing/2014/main" id="{C093D2D6-EF43-BEBD-A208-4DD01376D1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695641-7D78-D06E-6220-05568BA26C4E}"/>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249128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90C653-CB55-4947-536D-0F4643AC69FD}"/>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3" name="Footer Placeholder 2">
            <a:extLst>
              <a:ext uri="{FF2B5EF4-FFF2-40B4-BE49-F238E27FC236}">
                <a16:creationId xmlns:a16="http://schemas.microsoft.com/office/drawing/2014/main" id="{C81CE9CA-5352-1AA1-0F07-183AEE28AB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D735A3-98C3-2DC0-EB59-89A645B28EE3}"/>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741171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7FA27-6FE0-F43A-5BEF-145276EB2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05EB4E-1F43-6C4F-6370-7A9F97A3E6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A6A758-F07B-D882-EB0E-7F96E08CC1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4E22CD-4544-B06D-7949-25E1C9B9C7EA}"/>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6" name="Footer Placeholder 5">
            <a:extLst>
              <a:ext uri="{FF2B5EF4-FFF2-40B4-BE49-F238E27FC236}">
                <a16:creationId xmlns:a16="http://schemas.microsoft.com/office/drawing/2014/main" id="{933B5B41-21D7-6D7D-70C9-0E71091804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3986DE-8922-9A1B-B7D4-09DEC6EFD8C7}"/>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395695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1B736-CE82-D4C4-4438-93E35D8E4D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8463AC-1B0D-80CF-93DE-6C4CF9920F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A3885A-1BF9-7D05-EF92-FBDCCDE179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E07EF0-E0DA-85CA-7961-276B33E4BFB9}"/>
              </a:ext>
            </a:extLst>
          </p:cNvPr>
          <p:cNvSpPr>
            <a:spLocks noGrp="1"/>
          </p:cNvSpPr>
          <p:nvPr>
            <p:ph type="dt" sz="half" idx="10"/>
          </p:nvPr>
        </p:nvSpPr>
        <p:spPr/>
        <p:txBody>
          <a:bodyPr/>
          <a:lstStyle/>
          <a:p>
            <a:fld id="{7C5D1DD3-E7B5-E44A-B474-5AA7FCE051E0}" type="datetimeFigureOut">
              <a:rPr lang="en-US" smtClean="0"/>
              <a:t>11/2/23</a:t>
            </a:fld>
            <a:endParaRPr lang="en-US"/>
          </a:p>
        </p:txBody>
      </p:sp>
      <p:sp>
        <p:nvSpPr>
          <p:cNvPr id="6" name="Footer Placeholder 5">
            <a:extLst>
              <a:ext uri="{FF2B5EF4-FFF2-40B4-BE49-F238E27FC236}">
                <a16:creationId xmlns:a16="http://schemas.microsoft.com/office/drawing/2014/main" id="{6C93A173-00A2-25CB-6678-4B4FC6F6B6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CAC18B-E0C3-EFFD-F504-6A3FA24949E3}"/>
              </a:ext>
            </a:extLst>
          </p:cNvPr>
          <p:cNvSpPr>
            <a:spLocks noGrp="1"/>
          </p:cNvSpPr>
          <p:nvPr>
            <p:ph type="sldNum" sz="quarter" idx="12"/>
          </p:nvPr>
        </p:nvSpPr>
        <p:spPr/>
        <p:txBody>
          <a:bodyPr/>
          <a:lstStyle/>
          <a:p>
            <a:fld id="{70EE3196-7820-A043-B201-DD63657309EE}" type="slidenum">
              <a:rPr lang="en-US" smtClean="0"/>
              <a:t>‹#›</a:t>
            </a:fld>
            <a:endParaRPr lang="en-US"/>
          </a:p>
        </p:txBody>
      </p:sp>
    </p:spTree>
    <p:extLst>
      <p:ext uri="{BB962C8B-B14F-4D97-AF65-F5344CB8AC3E}">
        <p14:creationId xmlns:p14="http://schemas.microsoft.com/office/powerpoint/2010/main" val="338003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3EB829-BAD9-961D-CBD9-7523609600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53FDA5-874E-4131-CA4D-BDE0D7A940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39504-AD14-EBBD-1599-EE2DF558FA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D1DD3-E7B5-E44A-B474-5AA7FCE051E0}" type="datetimeFigureOut">
              <a:rPr lang="en-US" smtClean="0"/>
              <a:t>11/2/23</a:t>
            </a:fld>
            <a:endParaRPr lang="en-US"/>
          </a:p>
        </p:txBody>
      </p:sp>
      <p:sp>
        <p:nvSpPr>
          <p:cNvPr id="5" name="Footer Placeholder 4">
            <a:extLst>
              <a:ext uri="{FF2B5EF4-FFF2-40B4-BE49-F238E27FC236}">
                <a16:creationId xmlns:a16="http://schemas.microsoft.com/office/drawing/2014/main" id="{645F583E-D30D-C5DA-D5E9-56AB5FCB37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FAA40E-BE13-8811-1D8D-97A3B5A14D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E3196-7820-A043-B201-DD63657309EE}" type="slidenum">
              <a:rPr lang="en-US" smtClean="0"/>
              <a:t>‹#›</a:t>
            </a:fld>
            <a:endParaRPr lang="en-US"/>
          </a:p>
        </p:txBody>
      </p:sp>
    </p:spTree>
    <p:extLst>
      <p:ext uri="{BB962C8B-B14F-4D97-AF65-F5344CB8AC3E}">
        <p14:creationId xmlns:p14="http://schemas.microsoft.com/office/powerpoint/2010/main" val="2803381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asc.fasb.org/1943274/1807781/fasb-asc-publication/investee" TargetMode="External"/><Relationship Id="rId2" Type="http://schemas.openxmlformats.org/officeDocument/2006/relationships/hyperlink" Target="https://asc.fasb.org/1943274/1807957/fasb-asc-publication/investo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D895C88C-BC5B-DAC6-B218-E7343E6B8E86}"/>
              </a:ext>
            </a:extLst>
          </p:cNvPr>
          <p:cNvSpPr>
            <a:spLocks noGrp="1"/>
          </p:cNvSpPr>
          <p:nvPr>
            <p:ph type="ctrTitle"/>
          </p:nvPr>
        </p:nvSpPr>
        <p:spPr>
          <a:xfrm>
            <a:off x="3315031" y="1380754"/>
            <a:ext cx="5561938" cy="2513516"/>
          </a:xfrm>
        </p:spPr>
        <p:txBody>
          <a:bodyPr>
            <a:normAutofit/>
          </a:bodyPr>
          <a:lstStyle/>
          <a:p>
            <a:r>
              <a:rPr lang="en-US" sz="5600" dirty="0"/>
              <a:t>2024 Student Case Competition</a:t>
            </a:r>
          </a:p>
        </p:txBody>
      </p:sp>
      <p:sp>
        <p:nvSpPr>
          <p:cNvPr id="3" name="Subtitle 2">
            <a:extLst>
              <a:ext uri="{FF2B5EF4-FFF2-40B4-BE49-F238E27FC236}">
                <a16:creationId xmlns:a16="http://schemas.microsoft.com/office/drawing/2014/main" id="{56C6C3BB-2515-A8CB-E65C-619695861269}"/>
              </a:ext>
            </a:extLst>
          </p:cNvPr>
          <p:cNvSpPr>
            <a:spLocks noGrp="1"/>
          </p:cNvSpPr>
          <p:nvPr>
            <p:ph type="subTitle" idx="1"/>
          </p:nvPr>
        </p:nvSpPr>
        <p:spPr>
          <a:xfrm>
            <a:off x="3315031" y="4076802"/>
            <a:ext cx="5561938" cy="1534587"/>
          </a:xfrm>
        </p:spPr>
        <p:txBody>
          <a:bodyPr>
            <a:normAutofit/>
          </a:bodyPr>
          <a:lstStyle/>
          <a:p>
            <a:r>
              <a:rPr lang="en-US"/>
              <a:t>Determining How to Classify Stock Investments: The Case of Unbekannt, INC.</a:t>
            </a:r>
            <a:endParaRPr lang="en-US" dirty="0"/>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5019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45CA82C-6AF5-566C-16C7-27C9F310EC98}"/>
              </a:ext>
            </a:extLst>
          </p:cNvPr>
          <p:cNvSpPr txBox="1"/>
          <p:nvPr/>
        </p:nvSpPr>
        <p:spPr>
          <a:xfrm>
            <a:off x="638882" y="639193"/>
            <a:ext cx="3571810" cy="3573516"/>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400" kern="1200" dirty="0">
                <a:solidFill>
                  <a:schemeClr val="tx1"/>
                </a:solidFill>
                <a:latin typeface="+mj-lt"/>
                <a:ea typeface="+mj-ea"/>
                <a:cs typeface="+mj-cs"/>
              </a:rPr>
              <a:t>Investment in </a:t>
            </a:r>
            <a:r>
              <a:rPr lang="en-US" sz="5400" kern="1200" dirty="0" err="1">
                <a:solidFill>
                  <a:schemeClr val="tx1"/>
                </a:solidFill>
                <a:latin typeface="+mj-lt"/>
                <a:ea typeface="+mj-ea"/>
                <a:cs typeface="+mj-cs"/>
              </a:rPr>
              <a:t>Éxito</a:t>
            </a:r>
            <a:r>
              <a:rPr lang="en-US" sz="5400" kern="1200" dirty="0">
                <a:solidFill>
                  <a:schemeClr val="tx1"/>
                </a:solidFill>
                <a:latin typeface="+mj-lt"/>
                <a:ea typeface="+mj-ea"/>
                <a:cs typeface="+mj-cs"/>
              </a:rPr>
              <a:t> Real, Inc.</a:t>
            </a:r>
          </a:p>
        </p:txBody>
      </p:sp>
      <p:sp>
        <p:nvSpPr>
          <p:cNvPr id="2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close-up of a paper&#10;&#10;Description automatically generated">
            <a:extLst>
              <a:ext uri="{FF2B5EF4-FFF2-40B4-BE49-F238E27FC236}">
                <a16:creationId xmlns:a16="http://schemas.microsoft.com/office/drawing/2014/main" id="{01CC72F7-59C3-0083-DF96-17CA38A41479}"/>
              </a:ext>
            </a:extLst>
          </p:cNvPr>
          <p:cNvPicPr>
            <a:picLocks noGrp="1" noChangeAspect="1"/>
          </p:cNvPicPr>
          <p:nvPr>
            <p:ph idx="1"/>
          </p:nvPr>
        </p:nvPicPr>
        <p:blipFill>
          <a:blip r:embed="rId2"/>
          <a:stretch>
            <a:fillRect/>
          </a:stretch>
        </p:blipFill>
        <p:spPr>
          <a:xfrm>
            <a:off x="4680695" y="640080"/>
            <a:ext cx="7161818" cy="5550408"/>
          </a:xfrm>
          <a:prstGeom prst="rect">
            <a:avLst/>
          </a:prstGeom>
        </p:spPr>
      </p:pic>
    </p:spTree>
    <p:extLst>
      <p:ext uri="{BB962C8B-B14F-4D97-AF65-F5344CB8AC3E}">
        <p14:creationId xmlns:p14="http://schemas.microsoft.com/office/powerpoint/2010/main" val="736302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4" name="Oval 14">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Arc 16">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1906015-C6DB-79DC-231D-569F7570A4A9}"/>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dirty="0">
                <a:solidFill>
                  <a:schemeClr val="tx1"/>
                </a:solidFill>
                <a:latin typeface="+mj-lt"/>
                <a:ea typeface="+mj-ea"/>
                <a:cs typeface="+mj-cs"/>
              </a:rPr>
              <a:t>The Fair Value Method Adjusting Entries</a:t>
            </a:r>
          </a:p>
        </p:txBody>
      </p:sp>
    </p:spTree>
    <p:extLst>
      <p:ext uri="{BB962C8B-B14F-4D97-AF65-F5344CB8AC3E}">
        <p14:creationId xmlns:p14="http://schemas.microsoft.com/office/powerpoint/2010/main" val="3824115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1">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7758F9-0AEF-5E2E-3501-40E65289C4AE}"/>
              </a:ext>
            </a:extLst>
          </p:cNvPr>
          <p:cNvSpPr>
            <a:spLocks noGrp="1"/>
          </p:cNvSpPr>
          <p:nvPr>
            <p:ph type="title"/>
          </p:nvPr>
        </p:nvSpPr>
        <p:spPr>
          <a:xfrm>
            <a:off x="838200" y="365125"/>
            <a:ext cx="10515600" cy="1325563"/>
          </a:xfrm>
        </p:spPr>
        <p:txBody>
          <a:bodyPr>
            <a:normAutofit/>
          </a:bodyPr>
          <a:lstStyle/>
          <a:p>
            <a:r>
              <a:rPr lang="en-US" sz="5400" dirty="0"/>
              <a:t>Initial Entry</a:t>
            </a:r>
          </a:p>
        </p:txBody>
      </p:sp>
      <p:sp>
        <p:nvSpPr>
          <p:cNvPr id="27"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7">
            <a:extLst>
              <a:ext uri="{FF2B5EF4-FFF2-40B4-BE49-F238E27FC236}">
                <a16:creationId xmlns:a16="http://schemas.microsoft.com/office/drawing/2014/main" id="{9672DB99-B5E9-78E9-64D4-D93FFCB6C4DF}"/>
              </a:ext>
            </a:extLst>
          </p:cNvPr>
          <p:cNvGraphicFramePr>
            <a:graphicFrameLocks noGrp="1"/>
          </p:cNvGraphicFramePr>
          <p:nvPr>
            <p:ph idx="1"/>
            <p:extLst>
              <p:ext uri="{D42A27DB-BD31-4B8C-83A1-F6EECF244321}">
                <p14:modId xmlns:p14="http://schemas.microsoft.com/office/powerpoint/2010/main" val="330711226"/>
              </p:ext>
            </p:extLst>
          </p:nvPr>
        </p:nvGraphicFramePr>
        <p:xfrm>
          <a:off x="1970193" y="3096101"/>
          <a:ext cx="8251615" cy="2212848"/>
        </p:xfrm>
        <a:graphic>
          <a:graphicData uri="http://schemas.openxmlformats.org/drawingml/2006/table">
            <a:tbl>
              <a:tblPr firstRow="1" bandRow="1">
                <a:tableStyleId>{21E4AEA4-8DFA-4A89-87EB-49C32662AFE0}</a:tableStyleId>
              </a:tblPr>
              <a:tblGrid>
                <a:gridCol w="3371427">
                  <a:extLst>
                    <a:ext uri="{9D8B030D-6E8A-4147-A177-3AD203B41FA5}">
                      <a16:colId xmlns:a16="http://schemas.microsoft.com/office/drawing/2014/main" val="303520808"/>
                    </a:ext>
                  </a:extLst>
                </a:gridCol>
                <a:gridCol w="2440094">
                  <a:extLst>
                    <a:ext uri="{9D8B030D-6E8A-4147-A177-3AD203B41FA5}">
                      <a16:colId xmlns:a16="http://schemas.microsoft.com/office/drawing/2014/main" val="1569965478"/>
                    </a:ext>
                  </a:extLst>
                </a:gridCol>
                <a:gridCol w="2440094">
                  <a:extLst>
                    <a:ext uri="{9D8B030D-6E8A-4147-A177-3AD203B41FA5}">
                      <a16:colId xmlns:a16="http://schemas.microsoft.com/office/drawing/2014/main" val="3058904491"/>
                    </a:ext>
                  </a:extLst>
                </a:gridCol>
              </a:tblGrid>
              <a:tr h="737616">
                <a:tc>
                  <a:txBody>
                    <a:bodyPr/>
                    <a:lstStyle/>
                    <a:p>
                      <a:r>
                        <a:rPr lang="en-US" sz="3300" dirty="0"/>
                        <a:t>Account</a:t>
                      </a:r>
                    </a:p>
                  </a:txBody>
                  <a:tcPr marL="167640" marR="167640" marT="83820" marB="83820"/>
                </a:tc>
                <a:tc>
                  <a:txBody>
                    <a:bodyPr/>
                    <a:lstStyle/>
                    <a:p>
                      <a:r>
                        <a:rPr lang="en-US" sz="3300"/>
                        <a:t>Debit</a:t>
                      </a:r>
                    </a:p>
                  </a:txBody>
                  <a:tcPr marL="167640" marR="167640" marT="83820" marB="83820"/>
                </a:tc>
                <a:tc>
                  <a:txBody>
                    <a:bodyPr/>
                    <a:lstStyle/>
                    <a:p>
                      <a:r>
                        <a:rPr lang="en-US" sz="3300"/>
                        <a:t>Credit</a:t>
                      </a:r>
                    </a:p>
                  </a:txBody>
                  <a:tcPr marL="167640" marR="167640" marT="83820" marB="83820"/>
                </a:tc>
                <a:extLst>
                  <a:ext uri="{0D108BD9-81ED-4DB2-BD59-A6C34878D82A}">
                    <a16:rowId xmlns:a16="http://schemas.microsoft.com/office/drawing/2014/main" val="2324015655"/>
                  </a:ext>
                </a:extLst>
              </a:tr>
              <a:tr h="737616">
                <a:tc>
                  <a:txBody>
                    <a:bodyPr/>
                    <a:lstStyle/>
                    <a:p>
                      <a:r>
                        <a:rPr lang="en-US" sz="3300" dirty="0"/>
                        <a:t>Expansion Fund</a:t>
                      </a:r>
                    </a:p>
                  </a:txBody>
                  <a:tcPr marL="167640" marR="167640" marT="83820" marB="83820"/>
                </a:tc>
                <a:tc>
                  <a:txBody>
                    <a:bodyPr/>
                    <a:lstStyle/>
                    <a:p>
                      <a:r>
                        <a:rPr lang="en-US" sz="3300"/>
                        <a:t>72,000.00</a:t>
                      </a:r>
                    </a:p>
                  </a:txBody>
                  <a:tcPr marL="167640" marR="167640" marT="83820" marB="83820"/>
                </a:tc>
                <a:tc>
                  <a:txBody>
                    <a:bodyPr/>
                    <a:lstStyle/>
                    <a:p>
                      <a:endParaRPr lang="en-US" sz="3300"/>
                    </a:p>
                  </a:txBody>
                  <a:tcPr marL="167640" marR="167640" marT="83820" marB="83820"/>
                </a:tc>
                <a:extLst>
                  <a:ext uri="{0D108BD9-81ED-4DB2-BD59-A6C34878D82A}">
                    <a16:rowId xmlns:a16="http://schemas.microsoft.com/office/drawing/2014/main" val="4228550220"/>
                  </a:ext>
                </a:extLst>
              </a:tr>
              <a:tr h="737616">
                <a:tc>
                  <a:txBody>
                    <a:bodyPr/>
                    <a:lstStyle/>
                    <a:p>
                      <a:r>
                        <a:rPr lang="en-US" sz="3300"/>
                        <a:t>     Cash</a:t>
                      </a:r>
                    </a:p>
                  </a:txBody>
                  <a:tcPr marL="167640" marR="167640" marT="83820" marB="83820"/>
                </a:tc>
                <a:tc>
                  <a:txBody>
                    <a:bodyPr/>
                    <a:lstStyle/>
                    <a:p>
                      <a:endParaRPr lang="en-US" sz="3300"/>
                    </a:p>
                  </a:txBody>
                  <a:tcPr marL="167640" marR="167640" marT="83820" marB="83820"/>
                </a:tc>
                <a:tc>
                  <a:txBody>
                    <a:bodyPr/>
                    <a:lstStyle/>
                    <a:p>
                      <a:r>
                        <a:rPr lang="en-US" sz="3300" dirty="0"/>
                        <a:t>72,000.00</a:t>
                      </a:r>
                    </a:p>
                  </a:txBody>
                  <a:tcPr marL="167640" marR="167640" marT="83820" marB="83820"/>
                </a:tc>
                <a:extLst>
                  <a:ext uri="{0D108BD9-81ED-4DB2-BD59-A6C34878D82A}">
                    <a16:rowId xmlns:a16="http://schemas.microsoft.com/office/drawing/2014/main" val="1824824002"/>
                  </a:ext>
                </a:extLst>
              </a:tr>
            </a:tbl>
          </a:graphicData>
        </a:graphic>
      </p:graphicFrame>
    </p:spTree>
    <p:extLst>
      <p:ext uri="{BB962C8B-B14F-4D97-AF65-F5344CB8AC3E}">
        <p14:creationId xmlns:p14="http://schemas.microsoft.com/office/powerpoint/2010/main" val="110662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2">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00F6F2-2B1F-73F4-4439-95E1BB931CA9}"/>
              </a:ext>
            </a:extLst>
          </p:cNvPr>
          <p:cNvSpPr>
            <a:spLocks noGrp="1"/>
          </p:cNvSpPr>
          <p:nvPr>
            <p:ph type="title"/>
          </p:nvPr>
        </p:nvSpPr>
        <p:spPr>
          <a:xfrm>
            <a:off x="841248" y="334644"/>
            <a:ext cx="10509504" cy="1076914"/>
          </a:xfrm>
        </p:spPr>
        <p:txBody>
          <a:bodyPr anchor="ctr">
            <a:normAutofit/>
          </a:bodyPr>
          <a:lstStyle/>
          <a:p>
            <a:r>
              <a:rPr lang="en-US" sz="4000" b="0" i="0" u="none" strike="noStrike" dirty="0">
                <a:effectLst/>
              </a:rPr>
              <a:t>Subsequent Entries for Fair Value</a:t>
            </a:r>
            <a:endParaRPr lang="en-US" sz="4000" dirty="0"/>
          </a:p>
        </p:txBody>
      </p:sp>
      <p:sp>
        <p:nvSpPr>
          <p:cNvPr id="15" name="Rectangle 14">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B75189E5-EC1C-7A27-4215-073E840A0AA4}"/>
              </a:ext>
            </a:extLst>
          </p:cNvPr>
          <p:cNvGraphicFramePr>
            <a:graphicFrameLocks/>
          </p:cNvGraphicFramePr>
          <p:nvPr>
            <p:extLst>
              <p:ext uri="{D42A27DB-BD31-4B8C-83A1-F6EECF244321}">
                <p14:modId xmlns:p14="http://schemas.microsoft.com/office/powerpoint/2010/main" val="400955763"/>
              </p:ext>
            </p:extLst>
          </p:nvPr>
        </p:nvGraphicFramePr>
        <p:xfrm>
          <a:off x="838200" y="2648305"/>
          <a:ext cx="10515597" cy="1112520"/>
        </p:xfrm>
        <a:graphic>
          <a:graphicData uri="http://schemas.openxmlformats.org/drawingml/2006/table">
            <a:tbl>
              <a:tblPr firstRow="1" bandRow="1">
                <a:tableStyleId>{21E4AEA4-8DFA-4A89-87EB-49C32662AFE0}</a:tableStyleId>
              </a:tblPr>
              <a:tblGrid>
                <a:gridCol w="3505199">
                  <a:extLst>
                    <a:ext uri="{9D8B030D-6E8A-4147-A177-3AD203B41FA5}">
                      <a16:colId xmlns:a16="http://schemas.microsoft.com/office/drawing/2014/main" val="3340261586"/>
                    </a:ext>
                  </a:extLst>
                </a:gridCol>
                <a:gridCol w="3505199">
                  <a:extLst>
                    <a:ext uri="{9D8B030D-6E8A-4147-A177-3AD203B41FA5}">
                      <a16:colId xmlns:a16="http://schemas.microsoft.com/office/drawing/2014/main" val="2814718212"/>
                    </a:ext>
                  </a:extLst>
                </a:gridCol>
                <a:gridCol w="3505199">
                  <a:extLst>
                    <a:ext uri="{9D8B030D-6E8A-4147-A177-3AD203B41FA5}">
                      <a16:colId xmlns:a16="http://schemas.microsoft.com/office/drawing/2014/main" val="2321797264"/>
                    </a:ext>
                  </a:extLst>
                </a:gridCol>
              </a:tblGrid>
              <a:tr h="370840">
                <a:tc>
                  <a:txBody>
                    <a:bodyPr/>
                    <a:lstStyle/>
                    <a:p>
                      <a:r>
                        <a:rPr lang="en-US" dirty="0"/>
                        <a:t>Account</a:t>
                      </a:r>
                    </a:p>
                  </a:txBody>
                  <a:tcPr/>
                </a:tc>
                <a:tc>
                  <a:txBody>
                    <a:bodyPr/>
                    <a:lstStyle/>
                    <a:p>
                      <a:r>
                        <a:rPr lang="en-US" dirty="0"/>
                        <a:t>Debit</a:t>
                      </a:r>
                    </a:p>
                  </a:txBody>
                  <a:tcPr/>
                </a:tc>
                <a:tc>
                  <a:txBody>
                    <a:bodyPr/>
                    <a:lstStyle/>
                    <a:p>
                      <a:r>
                        <a:rPr lang="en-US" dirty="0"/>
                        <a:t>Credit</a:t>
                      </a:r>
                    </a:p>
                  </a:txBody>
                  <a:tcPr/>
                </a:tc>
                <a:extLst>
                  <a:ext uri="{0D108BD9-81ED-4DB2-BD59-A6C34878D82A}">
                    <a16:rowId xmlns:a16="http://schemas.microsoft.com/office/drawing/2014/main" val="2930111749"/>
                  </a:ext>
                </a:extLst>
              </a:tr>
              <a:tr h="370840">
                <a:tc>
                  <a:txBody>
                    <a:bodyPr/>
                    <a:lstStyle/>
                    <a:p>
                      <a:r>
                        <a:rPr lang="en-US" dirty="0"/>
                        <a:t>Cash</a:t>
                      </a:r>
                    </a:p>
                  </a:txBody>
                  <a:tcPr/>
                </a:tc>
                <a:tc>
                  <a:txBody>
                    <a:bodyPr/>
                    <a:lstStyle/>
                    <a:p>
                      <a:r>
                        <a:rPr lang="en-US" dirty="0"/>
                        <a:t>4,200.00</a:t>
                      </a:r>
                    </a:p>
                  </a:txBody>
                  <a:tcPr/>
                </a:tc>
                <a:tc>
                  <a:txBody>
                    <a:bodyPr/>
                    <a:lstStyle/>
                    <a:p>
                      <a:endParaRPr lang="en-US"/>
                    </a:p>
                  </a:txBody>
                  <a:tcPr/>
                </a:tc>
                <a:extLst>
                  <a:ext uri="{0D108BD9-81ED-4DB2-BD59-A6C34878D82A}">
                    <a16:rowId xmlns:a16="http://schemas.microsoft.com/office/drawing/2014/main" val="1177462021"/>
                  </a:ext>
                </a:extLst>
              </a:tr>
              <a:tr h="370840">
                <a:tc>
                  <a:txBody>
                    <a:bodyPr/>
                    <a:lstStyle/>
                    <a:p>
                      <a:r>
                        <a:rPr lang="en-US" dirty="0"/>
                        <a:t>     Dividend Income</a:t>
                      </a:r>
                    </a:p>
                  </a:txBody>
                  <a:tcPr/>
                </a:tc>
                <a:tc>
                  <a:txBody>
                    <a:bodyPr/>
                    <a:lstStyle/>
                    <a:p>
                      <a:endParaRPr lang="en-US"/>
                    </a:p>
                  </a:txBody>
                  <a:tcPr/>
                </a:tc>
                <a:tc>
                  <a:txBody>
                    <a:bodyPr/>
                    <a:lstStyle/>
                    <a:p>
                      <a:r>
                        <a:rPr lang="en-US" dirty="0"/>
                        <a:t>4,200.00</a:t>
                      </a:r>
                    </a:p>
                  </a:txBody>
                  <a:tcPr/>
                </a:tc>
                <a:extLst>
                  <a:ext uri="{0D108BD9-81ED-4DB2-BD59-A6C34878D82A}">
                    <a16:rowId xmlns:a16="http://schemas.microsoft.com/office/drawing/2014/main" val="220296831"/>
                  </a:ext>
                </a:extLst>
              </a:tr>
            </a:tbl>
          </a:graphicData>
        </a:graphic>
      </p:graphicFrame>
      <p:graphicFrame>
        <p:nvGraphicFramePr>
          <p:cNvPr id="8" name="Table 8">
            <a:extLst>
              <a:ext uri="{FF2B5EF4-FFF2-40B4-BE49-F238E27FC236}">
                <a16:creationId xmlns:a16="http://schemas.microsoft.com/office/drawing/2014/main" id="{BE39C60F-0A8D-3049-456E-277437B9BDD9}"/>
              </a:ext>
            </a:extLst>
          </p:cNvPr>
          <p:cNvGraphicFramePr>
            <a:graphicFrameLocks noGrp="1"/>
          </p:cNvGraphicFramePr>
          <p:nvPr>
            <p:extLst>
              <p:ext uri="{D42A27DB-BD31-4B8C-83A1-F6EECF244321}">
                <p14:modId xmlns:p14="http://schemas.microsoft.com/office/powerpoint/2010/main" val="1980722684"/>
              </p:ext>
            </p:extLst>
          </p:nvPr>
        </p:nvGraphicFramePr>
        <p:xfrm>
          <a:off x="841248" y="4321588"/>
          <a:ext cx="10506456" cy="1112520"/>
        </p:xfrm>
        <a:graphic>
          <a:graphicData uri="http://schemas.openxmlformats.org/drawingml/2006/table">
            <a:tbl>
              <a:tblPr firstRow="1" bandRow="1">
                <a:tableStyleId>{21E4AEA4-8DFA-4A89-87EB-49C32662AFE0}</a:tableStyleId>
              </a:tblPr>
              <a:tblGrid>
                <a:gridCol w="3502152">
                  <a:extLst>
                    <a:ext uri="{9D8B030D-6E8A-4147-A177-3AD203B41FA5}">
                      <a16:colId xmlns:a16="http://schemas.microsoft.com/office/drawing/2014/main" val="1718852327"/>
                    </a:ext>
                  </a:extLst>
                </a:gridCol>
                <a:gridCol w="3502152">
                  <a:extLst>
                    <a:ext uri="{9D8B030D-6E8A-4147-A177-3AD203B41FA5}">
                      <a16:colId xmlns:a16="http://schemas.microsoft.com/office/drawing/2014/main" val="390440714"/>
                    </a:ext>
                  </a:extLst>
                </a:gridCol>
                <a:gridCol w="3502152">
                  <a:extLst>
                    <a:ext uri="{9D8B030D-6E8A-4147-A177-3AD203B41FA5}">
                      <a16:colId xmlns:a16="http://schemas.microsoft.com/office/drawing/2014/main" val="1171765051"/>
                    </a:ext>
                  </a:extLst>
                </a:gridCol>
              </a:tblGrid>
              <a:tr h="370840">
                <a:tc>
                  <a:txBody>
                    <a:bodyPr/>
                    <a:lstStyle/>
                    <a:p>
                      <a:r>
                        <a:rPr lang="en-US" dirty="0"/>
                        <a:t>Account</a:t>
                      </a:r>
                    </a:p>
                  </a:txBody>
                  <a:tcPr/>
                </a:tc>
                <a:tc>
                  <a:txBody>
                    <a:bodyPr/>
                    <a:lstStyle/>
                    <a:p>
                      <a:r>
                        <a:rPr lang="en-US" dirty="0"/>
                        <a:t>Debit</a:t>
                      </a:r>
                    </a:p>
                  </a:txBody>
                  <a:tcPr/>
                </a:tc>
                <a:tc>
                  <a:txBody>
                    <a:bodyPr/>
                    <a:lstStyle/>
                    <a:p>
                      <a:r>
                        <a:rPr lang="en-US" dirty="0"/>
                        <a:t>Credit</a:t>
                      </a:r>
                    </a:p>
                  </a:txBody>
                  <a:tcPr/>
                </a:tc>
                <a:extLst>
                  <a:ext uri="{0D108BD9-81ED-4DB2-BD59-A6C34878D82A}">
                    <a16:rowId xmlns:a16="http://schemas.microsoft.com/office/drawing/2014/main" val="2174795398"/>
                  </a:ext>
                </a:extLst>
              </a:tr>
              <a:tr h="370840">
                <a:tc>
                  <a:txBody>
                    <a:bodyPr/>
                    <a:lstStyle/>
                    <a:p>
                      <a:r>
                        <a:rPr lang="en-US" dirty="0"/>
                        <a:t>Expansion Fund</a:t>
                      </a:r>
                    </a:p>
                  </a:txBody>
                  <a:tcPr/>
                </a:tc>
                <a:tc>
                  <a:txBody>
                    <a:bodyPr/>
                    <a:lstStyle/>
                    <a:p>
                      <a:r>
                        <a:rPr lang="en-US" dirty="0"/>
                        <a:t>58,500.00</a:t>
                      </a:r>
                    </a:p>
                  </a:txBody>
                  <a:tcPr/>
                </a:tc>
                <a:tc>
                  <a:txBody>
                    <a:bodyPr/>
                    <a:lstStyle/>
                    <a:p>
                      <a:endParaRPr lang="en-US" dirty="0"/>
                    </a:p>
                  </a:txBody>
                  <a:tcPr/>
                </a:tc>
                <a:extLst>
                  <a:ext uri="{0D108BD9-81ED-4DB2-BD59-A6C34878D82A}">
                    <a16:rowId xmlns:a16="http://schemas.microsoft.com/office/drawing/2014/main" val="3675567352"/>
                  </a:ext>
                </a:extLst>
              </a:tr>
              <a:tr h="370840">
                <a:tc>
                  <a:txBody>
                    <a:bodyPr/>
                    <a:lstStyle/>
                    <a:p>
                      <a:r>
                        <a:rPr lang="en-US" dirty="0"/>
                        <a:t>     Investment Income</a:t>
                      </a:r>
                    </a:p>
                  </a:txBody>
                  <a:tcPr/>
                </a:tc>
                <a:tc>
                  <a:txBody>
                    <a:bodyPr/>
                    <a:lstStyle/>
                    <a:p>
                      <a:endParaRPr lang="en-US" dirty="0"/>
                    </a:p>
                  </a:txBody>
                  <a:tcPr/>
                </a:tc>
                <a:tc>
                  <a:txBody>
                    <a:bodyPr/>
                    <a:lstStyle/>
                    <a:p>
                      <a:r>
                        <a:rPr lang="en-US" dirty="0"/>
                        <a:t>58,500.00</a:t>
                      </a:r>
                    </a:p>
                  </a:txBody>
                  <a:tcPr/>
                </a:tc>
                <a:extLst>
                  <a:ext uri="{0D108BD9-81ED-4DB2-BD59-A6C34878D82A}">
                    <a16:rowId xmlns:a16="http://schemas.microsoft.com/office/drawing/2014/main" val="673406476"/>
                  </a:ext>
                </a:extLst>
              </a:tr>
            </a:tbl>
          </a:graphicData>
        </a:graphic>
      </p:graphicFrame>
    </p:spTree>
    <p:extLst>
      <p:ext uri="{BB962C8B-B14F-4D97-AF65-F5344CB8AC3E}">
        <p14:creationId xmlns:p14="http://schemas.microsoft.com/office/powerpoint/2010/main" val="48888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C4A752-DD1E-7631-3DC0-803664B6458D}"/>
              </a:ext>
            </a:extLst>
          </p:cNvPr>
          <p:cNvSpPr>
            <a:spLocks noGrp="1"/>
          </p:cNvSpPr>
          <p:nvPr>
            <p:ph type="title"/>
          </p:nvPr>
        </p:nvSpPr>
        <p:spPr>
          <a:xfrm>
            <a:off x="841248" y="334644"/>
            <a:ext cx="10509504" cy="1076914"/>
          </a:xfrm>
        </p:spPr>
        <p:txBody>
          <a:bodyPr anchor="ctr">
            <a:normAutofit/>
          </a:bodyPr>
          <a:lstStyle/>
          <a:p>
            <a:r>
              <a:rPr lang="en-US" sz="4000"/>
              <a:t>Effects on Income Statement</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15AAAD4A-CD5A-F71B-C761-5FF71A1C4B92}"/>
              </a:ext>
            </a:extLst>
          </p:cNvPr>
          <p:cNvGraphicFramePr>
            <a:graphicFrameLocks noGrp="1"/>
          </p:cNvGraphicFramePr>
          <p:nvPr>
            <p:ph idx="1"/>
            <p:extLst>
              <p:ext uri="{D42A27DB-BD31-4B8C-83A1-F6EECF244321}">
                <p14:modId xmlns:p14="http://schemas.microsoft.com/office/powerpoint/2010/main" val="2304272028"/>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350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35DF74-EDB1-CAAC-EDCE-2F242E343579}"/>
              </a:ext>
            </a:extLst>
          </p:cNvPr>
          <p:cNvSpPr>
            <a:spLocks noGrp="1"/>
          </p:cNvSpPr>
          <p:nvPr>
            <p:ph type="title"/>
          </p:nvPr>
        </p:nvSpPr>
        <p:spPr>
          <a:xfrm>
            <a:off x="841248" y="334644"/>
            <a:ext cx="10509504" cy="1076914"/>
          </a:xfrm>
        </p:spPr>
        <p:txBody>
          <a:bodyPr anchor="ctr">
            <a:normAutofit/>
          </a:bodyPr>
          <a:lstStyle/>
          <a:p>
            <a:r>
              <a:rPr lang="en-US" sz="4000"/>
              <a:t>Effects on Balance Sheet</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742D36CD-89CE-B9AA-A3EA-F5AB7C1E84DF}"/>
              </a:ext>
            </a:extLst>
          </p:cNvPr>
          <p:cNvGraphicFramePr>
            <a:graphicFrameLocks noGrp="1"/>
          </p:cNvGraphicFramePr>
          <p:nvPr>
            <p:ph idx="1"/>
            <p:extLst>
              <p:ext uri="{D42A27DB-BD31-4B8C-83A1-F6EECF244321}">
                <p14:modId xmlns:p14="http://schemas.microsoft.com/office/powerpoint/2010/main" val="2226532515"/>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9794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579624F-1D38-8F8C-7985-F7BD0DE1D490}"/>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dirty="0">
                <a:solidFill>
                  <a:schemeClr val="tx1"/>
                </a:solidFill>
                <a:latin typeface="+mj-lt"/>
                <a:ea typeface="+mj-ea"/>
                <a:cs typeface="+mj-cs"/>
              </a:rPr>
              <a:t>The Equity Method Adjusting Entries</a:t>
            </a:r>
          </a:p>
        </p:txBody>
      </p:sp>
    </p:spTree>
    <p:extLst>
      <p:ext uri="{BB962C8B-B14F-4D97-AF65-F5344CB8AC3E}">
        <p14:creationId xmlns:p14="http://schemas.microsoft.com/office/powerpoint/2010/main" val="1283644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7758F9-0AEF-5E2E-3501-40E65289C4AE}"/>
              </a:ext>
            </a:extLst>
          </p:cNvPr>
          <p:cNvSpPr>
            <a:spLocks noGrp="1"/>
          </p:cNvSpPr>
          <p:nvPr>
            <p:ph type="title"/>
          </p:nvPr>
        </p:nvSpPr>
        <p:spPr>
          <a:xfrm>
            <a:off x="838200" y="365125"/>
            <a:ext cx="10515600" cy="1325563"/>
          </a:xfrm>
        </p:spPr>
        <p:txBody>
          <a:bodyPr>
            <a:normAutofit/>
          </a:bodyPr>
          <a:lstStyle/>
          <a:p>
            <a:r>
              <a:rPr lang="en-US" sz="5400" dirty="0"/>
              <a:t>Initial Entry</a:t>
            </a:r>
          </a:p>
        </p:txBody>
      </p:sp>
      <p:sp>
        <p:nvSpPr>
          <p:cNvPr id="14"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7">
            <a:extLst>
              <a:ext uri="{FF2B5EF4-FFF2-40B4-BE49-F238E27FC236}">
                <a16:creationId xmlns:a16="http://schemas.microsoft.com/office/drawing/2014/main" id="{9672DB99-B5E9-78E9-64D4-D93FFCB6C4DF}"/>
              </a:ext>
            </a:extLst>
          </p:cNvPr>
          <p:cNvGraphicFramePr>
            <a:graphicFrameLocks noGrp="1"/>
          </p:cNvGraphicFramePr>
          <p:nvPr>
            <p:ph idx="1"/>
            <p:extLst>
              <p:ext uri="{D42A27DB-BD31-4B8C-83A1-F6EECF244321}">
                <p14:modId xmlns:p14="http://schemas.microsoft.com/office/powerpoint/2010/main" val="2678193374"/>
              </p:ext>
            </p:extLst>
          </p:nvPr>
        </p:nvGraphicFramePr>
        <p:xfrm>
          <a:off x="797052" y="2785858"/>
          <a:ext cx="10506456" cy="2011680"/>
        </p:xfrm>
        <a:graphic>
          <a:graphicData uri="http://schemas.openxmlformats.org/drawingml/2006/table">
            <a:tbl>
              <a:tblPr firstRow="1" bandRow="1">
                <a:tableStyleId>{21E4AEA4-8DFA-4A89-87EB-49C32662AFE0}</a:tableStyleId>
              </a:tblPr>
              <a:tblGrid>
                <a:gridCol w="3502152">
                  <a:extLst>
                    <a:ext uri="{9D8B030D-6E8A-4147-A177-3AD203B41FA5}">
                      <a16:colId xmlns:a16="http://schemas.microsoft.com/office/drawing/2014/main" val="303520808"/>
                    </a:ext>
                  </a:extLst>
                </a:gridCol>
                <a:gridCol w="3502152">
                  <a:extLst>
                    <a:ext uri="{9D8B030D-6E8A-4147-A177-3AD203B41FA5}">
                      <a16:colId xmlns:a16="http://schemas.microsoft.com/office/drawing/2014/main" val="1569965478"/>
                    </a:ext>
                  </a:extLst>
                </a:gridCol>
                <a:gridCol w="3502152">
                  <a:extLst>
                    <a:ext uri="{9D8B030D-6E8A-4147-A177-3AD203B41FA5}">
                      <a16:colId xmlns:a16="http://schemas.microsoft.com/office/drawing/2014/main" val="3058904491"/>
                    </a:ext>
                  </a:extLst>
                </a:gridCol>
              </a:tblGrid>
              <a:tr h="667512">
                <a:tc>
                  <a:txBody>
                    <a:bodyPr/>
                    <a:lstStyle/>
                    <a:p>
                      <a:r>
                        <a:rPr lang="en-US" sz="3300" dirty="0"/>
                        <a:t>Account</a:t>
                      </a:r>
                    </a:p>
                  </a:txBody>
                  <a:tcPr marL="167640" marR="167640" marT="83820" marB="83820"/>
                </a:tc>
                <a:tc>
                  <a:txBody>
                    <a:bodyPr/>
                    <a:lstStyle/>
                    <a:p>
                      <a:r>
                        <a:rPr lang="en-US" sz="3300" dirty="0"/>
                        <a:t>Debit</a:t>
                      </a:r>
                    </a:p>
                  </a:txBody>
                  <a:tcPr marL="167640" marR="167640" marT="83820" marB="83820"/>
                </a:tc>
                <a:tc>
                  <a:txBody>
                    <a:bodyPr/>
                    <a:lstStyle/>
                    <a:p>
                      <a:r>
                        <a:rPr lang="en-US" sz="3300"/>
                        <a:t>Credit</a:t>
                      </a:r>
                    </a:p>
                  </a:txBody>
                  <a:tcPr marL="167640" marR="167640" marT="83820" marB="83820"/>
                </a:tc>
                <a:extLst>
                  <a:ext uri="{0D108BD9-81ED-4DB2-BD59-A6C34878D82A}">
                    <a16:rowId xmlns:a16="http://schemas.microsoft.com/office/drawing/2014/main" val="2324015655"/>
                  </a:ext>
                </a:extLst>
              </a:tr>
              <a:tr h="667512">
                <a:tc>
                  <a:txBody>
                    <a:bodyPr/>
                    <a:lstStyle/>
                    <a:p>
                      <a:r>
                        <a:rPr lang="en-US" sz="3300" dirty="0"/>
                        <a:t>Expansion Fund</a:t>
                      </a:r>
                    </a:p>
                  </a:txBody>
                  <a:tcPr marL="167640" marR="167640" marT="83820" marB="83820"/>
                </a:tc>
                <a:tc>
                  <a:txBody>
                    <a:bodyPr/>
                    <a:lstStyle/>
                    <a:p>
                      <a:r>
                        <a:rPr lang="en-US" sz="3300"/>
                        <a:t>72,000.00</a:t>
                      </a:r>
                    </a:p>
                  </a:txBody>
                  <a:tcPr marL="167640" marR="167640" marT="83820" marB="83820"/>
                </a:tc>
                <a:tc>
                  <a:txBody>
                    <a:bodyPr/>
                    <a:lstStyle/>
                    <a:p>
                      <a:endParaRPr lang="en-US" sz="3300"/>
                    </a:p>
                  </a:txBody>
                  <a:tcPr marL="167640" marR="167640" marT="83820" marB="83820"/>
                </a:tc>
                <a:extLst>
                  <a:ext uri="{0D108BD9-81ED-4DB2-BD59-A6C34878D82A}">
                    <a16:rowId xmlns:a16="http://schemas.microsoft.com/office/drawing/2014/main" val="4228550220"/>
                  </a:ext>
                </a:extLst>
              </a:tr>
              <a:tr h="667512">
                <a:tc>
                  <a:txBody>
                    <a:bodyPr/>
                    <a:lstStyle/>
                    <a:p>
                      <a:r>
                        <a:rPr lang="en-US" sz="3300"/>
                        <a:t>     Cash</a:t>
                      </a:r>
                    </a:p>
                  </a:txBody>
                  <a:tcPr marL="167640" marR="167640" marT="83820" marB="83820"/>
                </a:tc>
                <a:tc>
                  <a:txBody>
                    <a:bodyPr/>
                    <a:lstStyle/>
                    <a:p>
                      <a:endParaRPr lang="en-US" sz="3300"/>
                    </a:p>
                  </a:txBody>
                  <a:tcPr marL="167640" marR="167640" marT="83820" marB="83820"/>
                </a:tc>
                <a:tc>
                  <a:txBody>
                    <a:bodyPr/>
                    <a:lstStyle/>
                    <a:p>
                      <a:r>
                        <a:rPr lang="en-US" sz="3300" dirty="0"/>
                        <a:t>72,000.00</a:t>
                      </a:r>
                    </a:p>
                  </a:txBody>
                  <a:tcPr marL="167640" marR="167640" marT="83820" marB="83820"/>
                </a:tc>
                <a:extLst>
                  <a:ext uri="{0D108BD9-81ED-4DB2-BD59-A6C34878D82A}">
                    <a16:rowId xmlns:a16="http://schemas.microsoft.com/office/drawing/2014/main" val="1824824002"/>
                  </a:ext>
                </a:extLst>
              </a:tr>
            </a:tbl>
          </a:graphicData>
        </a:graphic>
      </p:graphicFrame>
    </p:spTree>
    <p:extLst>
      <p:ext uri="{BB962C8B-B14F-4D97-AF65-F5344CB8AC3E}">
        <p14:creationId xmlns:p14="http://schemas.microsoft.com/office/powerpoint/2010/main" val="3764849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E48CDC-4AC4-C5A5-05E8-4095A8D01F3A}"/>
              </a:ext>
            </a:extLst>
          </p:cNvPr>
          <p:cNvSpPr>
            <a:spLocks noGrp="1"/>
          </p:cNvSpPr>
          <p:nvPr>
            <p:ph type="title"/>
          </p:nvPr>
        </p:nvSpPr>
        <p:spPr>
          <a:xfrm>
            <a:off x="841248" y="334644"/>
            <a:ext cx="10509504" cy="1076914"/>
          </a:xfrm>
        </p:spPr>
        <p:txBody>
          <a:bodyPr anchor="ctr">
            <a:normAutofit/>
          </a:bodyPr>
          <a:lstStyle/>
          <a:p>
            <a:r>
              <a:rPr lang="en-US" sz="4000" b="0" i="0" u="none" strike="noStrike">
                <a:effectLst/>
              </a:rPr>
              <a:t>Subsequent Entries for the Equity Method</a:t>
            </a:r>
            <a:endParaRPr lang="en-US" sz="4000"/>
          </a:p>
        </p:txBody>
      </p:sp>
      <p:sp>
        <p:nvSpPr>
          <p:cNvPr id="13" name="Rectangle 12">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e 4">
            <a:extLst>
              <a:ext uri="{FF2B5EF4-FFF2-40B4-BE49-F238E27FC236}">
                <a16:creationId xmlns:a16="http://schemas.microsoft.com/office/drawing/2014/main" id="{C44E0B97-35A6-B03F-8555-273CCEC18362}"/>
              </a:ext>
            </a:extLst>
          </p:cNvPr>
          <p:cNvGraphicFramePr>
            <a:graphicFrameLocks/>
          </p:cNvGraphicFramePr>
          <p:nvPr>
            <p:extLst>
              <p:ext uri="{D42A27DB-BD31-4B8C-83A1-F6EECF244321}">
                <p14:modId xmlns:p14="http://schemas.microsoft.com/office/powerpoint/2010/main" val="3804994340"/>
              </p:ext>
            </p:extLst>
          </p:nvPr>
        </p:nvGraphicFramePr>
        <p:xfrm>
          <a:off x="838200" y="1782056"/>
          <a:ext cx="10515597" cy="1112520"/>
        </p:xfrm>
        <a:graphic>
          <a:graphicData uri="http://schemas.openxmlformats.org/drawingml/2006/table">
            <a:tbl>
              <a:tblPr firstRow="1" bandRow="1">
                <a:tableStyleId>{21E4AEA4-8DFA-4A89-87EB-49C32662AFE0}</a:tableStyleId>
              </a:tblPr>
              <a:tblGrid>
                <a:gridCol w="3505199">
                  <a:extLst>
                    <a:ext uri="{9D8B030D-6E8A-4147-A177-3AD203B41FA5}">
                      <a16:colId xmlns:a16="http://schemas.microsoft.com/office/drawing/2014/main" val="3209025764"/>
                    </a:ext>
                  </a:extLst>
                </a:gridCol>
                <a:gridCol w="3505199">
                  <a:extLst>
                    <a:ext uri="{9D8B030D-6E8A-4147-A177-3AD203B41FA5}">
                      <a16:colId xmlns:a16="http://schemas.microsoft.com/office/drawing/2014/main" val="513516532"/>
                    </a:ext>
                  </a:extLst>
                </a:gridCol>
                <a:gridCol w="3505199">
                  <a:extLst>
                    <a:ext uri="{9D8B030D-6E8A-4147-A177-3AD203B41FA5}">
                      <a16:colId xmlns:a16="http://schemas.microsoft.com/office/drawing/2014/main" val="534398775"/>
                    </a:ext>
                  </a:extLst>
                </a:gridCol>
              </a:tblGrid>
              <a:tr h="370840">
                <a:tc>
                  <a:txBody>
                    <a:bodyPr/>
                    <a:lstStyle/>
                    <a:p>
                      <a:r>
                        <a:rPr lang="en-US" dirty="0"/>
                        <a:t>Account</a:t>
                      </a:r>
                    </a:p>
                  </a:txBody>
                  <a:tcPr/>
                </a:tc>
                <a:tc>
                  <a:txBody>
                    <a:bodyPr/>
                    <a:lstStyle/>
                    <a:p>
                      <a:r>
                        <a:rPr lang="en-US" dirty="0"/>
                        <a:t>Debit</a:t>
                      </a:r>
                    </a:p>
                  </a:txBody>
                  <a:tcPr/>
                </a:tc>
                <a:tc>
                  <a:txBody>
                    <a:bodyPr/>
                    <a:lstStyle/>
                    <a:p>
                      <a:r>
                        <a:rPr lang="en-US" dirty="0"/>
                        <a:t>Credit</a:t>
                      </a:r>
                    </a:p>
                  </a:txBody>
                  <a:tcPr/>
                </a:tc>
                <a:extLst>
                  <a:ext uri="{0D108BD9-81ED-4DB2-BD59-A6C34878D82A}">
                    <a16:rowId xmlns:a16="http://schemas.microsoft.com/office/drawing/2014/main" val="1860717455"/>
                  </a:ext>
                </a:extLst>
              </a:tr>
              <a:tr h="370840">
                <a:tc>
                  <a:txBody>
                    <a:bodyPr/>
                    <a:lstStyle/>
                    <a:p>
                      <a:r>
                        <a:rPr lang="en-US" dirty="0"/>
                        <a:t>Equity Investment in </a:t>
                      </a:r>
                      <a:r>
                        <a:rPr lang="en-US" dirty="0" err="1"/>
                        <a:t>Éxito</a:t>
                      </a:r>
                      <a:r>
                        <a:rPr lang="en-US" dirty="0"/>
                        <a:t> Real, Inc.</a:t>
                      </a:r>
                    </a:p>
                  </a:txBody>
                  <a:tcPr/>
                </a:tc>
                <a:tc>
                  <a:txBody>
                    <a:bodyPr/>
                    <a:lstStyle/>
                    <a:p>
                      <a:r>
                        <a:rPr lang="en-US" dirty="0"/>
                        <a:t>2,400.00</a:t>
                      </a:r>
                    </a:p>
                  </a:txBody>
                  <a:tcPr/>
                </a:tc>
                <a:tc>
                  <a:txBody>
                    <a:bodyPr/>
                    <a:lstStyle/>
                    <a:p>
                      <a:endParaRPr lang="en-US" dirty="0"/>
                    </a:p>
                  </a:txBody>
                  <a:tcPr/>
                </a:tc>
                <a:extLst>
                  <a:ext uri="{0D108BD9-81ED-4DB2-BD59-A6C34878D82A}">
                    <a16:rowId xmlns:a16="http://schemas.microsoft.com/office/drawing/2014/main" val="3198230066"/>
                  </a:ext>
                </a:extLst>
              </a:tr>
              <a:tr h="370840">
                <a:tc>
                  <a:txBody>
                    <a:bodyPr/>
                    <a:lstStyle/>
                    <a:p>
                      <a:r>
                        <a:rPr lang="en-US" dirty="0"/>
                        <a:t>     Expansion Fund</a:t>
                      </a:r>
                    </a:p>
                  </a:txBody>
                  <a:tcPr/>
                </a:tc>
                <a:tc>
                  <a:txBody>
                    <a:bodyPr/>
                    <a:lstStyle/>
                    <a:p>
                      <a:endParaRPr lang="en-US" dirty="0"/>
                    </a:p>
                  </a:txBody>
                  <a:tcPr/>
                </a:tc>
                <a:tc>
                  <a:txBody>
                    <a:bodyPr/>
                    <a:lstStyle/>
                    <a:p>
                      <a:r>
                        <a:rPr lang="en-US" dirty="0"/>
                        <a:t>2,400.00</a:t>
                      </a:r>
                    </a:p>
                  </a:txBody>
                  <a:tcPr/>
                </a:tc>
                <a:extLst>
                  <a:ext uri="{0D108BD9-81ED-4DB2-BD59-A6C34878D82A}">
                    <a16:rowId xmlns:a16="http://schemas.microsoft.com/office/drawing/2014/main" val="4250274498"/>
                  </a:ext>
                </a:extLst>
              </a:tr>
            </a:tbl>
          </a:graphicData>
        </a:graphic>
      </p:graphicFrame>
      <p:graphicFrame>
        <p:nvGraphicFramePr>
          <p:cNvPr id="5" name="Table 5">
            <a:extLst>
              <a:ext uri="{FF2B5EF4-FFF2-40B4-BE49-F238E27FC236}">
                <a16:creationId xmlns:a16="http://schemas.microsoft.com/office/drawing/2014/main" id="{2BC3EAD8-7779-ED77-5C92-CADD41B43A09}"/>
              </a:ext>
            </a:extLst>
          </p:cNvPr>
          <p:cNvGraphicFramePr>
            <a:graphicFrameLocks noGrp="1"/>
          </p:cNvGraphicFramePr>
          <p:nvPr>
            <p:extLst>
              <p:ext uri="{D42A27DB-BD31-4B8C-83A1-F6EECF244321}">
                <p14:modId xmlns:p14="http://schemas.microsoft.com/office/powerpoint/2010/main" val="1808416595"/>
              </p:ext>
            </p:extLst>
          </p:nvPr>
        </p:nvGraphicFramePr>
        <p:xfrm>
          <a:off x="847333" y="3403614"/>
          <a:ext cx="10506456" cy="1124712"/>
        </p:xfrm>
        <a:graphic>
          <a:graphicData uri="http://schemas.openxmlformats.org/drawingml/2006/table">
            <a:tbl>
              <a:tblPr firstRow="1" bandRow="1">
                <a:tableStyleId>{21E4AEA4-8DFA-4A89-87EB-49C32662AFE0}</a:tableStyleId>
              </a:tblPr>
              <a:tblGrid>
                <a:gridCol w="3502152">
                  <a:extLst>
                    <a:ext uri="{9D8B030D-6E8A-4147-A177-3AD203B41FA5}">
                      <a16:colId xmlns:a16="http://schemas.microsoft.com/office/drawing/2014/main" val="2766095204"/>
                    </a:ext>
                  </a:extLst>
                </a:gridCol>
                <a:gridCol w="3502152">
                  <a:extLst>
                    <a:ext uri="{9D8B030D-6E8A-4147-A177-3AD203B41FA5}">
                      <a16:colId xmlns:a16="http://schemas.microsoft.com/office/drawing/2014/main" val="3508117456"/>
                    </a:ext>
                  </a:extLst>
                </a:gridCol>
                <a:gridCol w="3502152">
                  <a:extLst>
                    <a:ext uri="{9D8B030D-6E8A-4147-A177-3AD203B41FA5}">
                      <a16:colId xmlns:a16="http://schemas.microsoft.com/office/drawing/2014/main" val="451894245"/>
                    </a:ext>
                  </a:extLst>
                </a:gridCol>
              </a:tblGrid>
              <a:tr h="374904">
                <a:tc>
                  <a:txBody>
                    <a:bodyPr/>
                    <a:lstStyle/>
                    <a:p>
                      <a:r>
                        <a:rPr lang="en-US" dirty="0"/>
                        <a:t>Account</a:t>
                      </a:r>
                    </a:p>
                  </a:txBody>
                  <a:tcPr/>
                </a:tc>
                <a:tc>
                  <a:txBody>
                    <a:bodyPr/>
                    <a:lstStyle/>
                    <a:p>
                      <a:r>
                        <a:rPr lang="en-US" dirty="0"/>
                        <a:t>Debit</a:t>
                      </a:r>
                    </a:p>
                  </a:txBody>
                  <a:tcPr/>
                </a:tc>
                <a:tc>
                  <a:txBody>
                    <a:bodyPr/>
                    <a:lstStyle/>
                    <a:p>
                      <a:r>
                        <a:rPr lang="en-US" dirty="0"/>
                        <a:t>Credit</a:t>
                      </a:r>
                    </a:p>
                  </a:txBody>
                  <a:tcPr/>
                </a:tc>
                <a:extLst>
                  <a:ext uri="{0D108BD9-81ED-4DB2-BD59-A6C34878D82A}">
                    <a16:rowId xmlns:a16="http://schemas.microsoft.com/office/drawing/2014/main" val="1804122446"/>
                  </a:ext>
                </a:extLst>
              </a:tr>
              <a:tr h="374904">
                <a:tc>
                  <a:txBody>
                    <a:bodyPr/>
                    <a:lstStyle/>
                    <a:p>
                      <a:r>
                        <a:rPr lang="en-US" dirty="0"/>
                        <a:t>Dividend Receivable</a:t>
                      </a:r>
                    </a:p>
                  </a:txBody>
                  <a:tcPr/>
                </a:tc>
                <a:tc>
                  <a:txBody>
                    <a:bodyPr/>
                    <a:lstStyle/>
                    <a:p>
                      <a:r>
                        <a:rPr lang="en-US" dirty="0"/>
                        <a:t>4,200.00</a:t>
                      </a:r>
                    </a:p>
                  </a:txBody>
                  <a:tcPr/>
                </a:tc>
                <a:tc>
                  <a:txBody>
                    <a:bodyPr/>
                    <a:lstStyle/>
                    <a:p>
                      <a:endParaRPr lang="en-US" dirty="0"/>
                    </a:p>
                  </a:txBody>
                  <a:tcPr/>
                </a:tc>
                <a:extLst>
                  <a:ext uri="{0D108BD9-81ED-4DB2-BD59-A6C34878D82A}">
                    <a16:rowId xmlns:a16="http://schemas.microsoft.com/office/drawing/2014/main" val="1958156105"/>
                  </a:ext>
                </a:extLst>
              </a:tr>
              <a:tr h="374904">
                <a:tc>
                  <a:txBody>
                    <a:bodyPr/>
                    <a:lstStyle/>
                    <a:p>
                      <a:r>
                        <a:rPr lang="en-US" dirty="0"/>
                        <a:t>     Expansion Fund</a:t>
                      </a:r>
                    </a:p>
                  </a:txBody>
                  <a:tcPr/>
                </a:tc>
                <a:tc>
                  <a:txBody>
                    <a:bodyPr/>
                    <a:lstStyle/>
                    <a:p>
                      <a:endParaRPr lang="en-US" dirty="0"/>
                    </a:p>
                  </a:txBody>
                  <a:tcPr/>
                </a:tc>
                <a:tc>
                  <a:txBody>
                    <a:bodyPr/>
                    <a:lstStyle/>
                    <a:p>
                      <a:r>
                        <a:rPr lang="en-US" dirty="0"/>
                        <a:t>4,200.00</a:t>
                      </a:r>
                    </a:p>
                  </a:txBody>
                  <a:tcPr/>
                </a:tc>
                <a:extLst>
                  <a:ext uri="{0D108BD9-81ED-4DB2-BD59-A6C34878D82A}">
                    <a16:rowId xmlns:a16="http://schemas.microsoft.com/office/drawing/2014/main" val="3013920962"/>
                  </a:ext>
                </a:extLst>
              </a:tr>
            </a:tbl>
          </a:graphicData>
        </a:graphic>
      </p:graphicFrame>
      <p:graphicFrame>
        <p:nvGraphicFramePr>
          <p:cNvPr id="6" name="Table 6">
            <a:extLst>
              <a:ext uri="{FF2B5EF4-FFF2-40B4-BE49-F238E27FC236}">
                <a16:creationId xmlns:a16="http://schemas.microsoft.com/office/drawing/2014/main" id="{3B748B03-41FE-EFE4-7FA6-0CF5130A5E55}"/>
              </a:ext>
            </a:extLst>
          </p:cNvPr>
          <p:cNvGraphicFramePr>
            <a:graphicFrameLocks noGrp="1"/>
          </p:cNvGraphicFramePr>
          <p:nvPr>
            <p:extLst>
              <p:ext uri="{D42A27DB-BD31-4B8C-83A1-F6EECF244321}">
                <p14:modId xmlns:p14="http://schemas.microsoft.com/office/powerpoint/2010/main" val="2539844274"/>
              </p:ext>
            </p:extLst>
          </p:nvPr>
        </p:nvGraphicFramePr>
        <p:xfrm>
          <a:off x="838200" y="5116534"/>
          <a:ext cx="10506456" cy="1112520"/>
        </p:xfrm>
        <a:graphic>
          <a:graphicData uri="http://schemas.openxmlformats.org/drawingml/2006/table">
            <a:tbl>
              <a:tblPr firstRow="1" bandRow="1">
                <a:tableStyleId>{21E4AEA4-8DFA-4A89-87EB-49C32662AFE0}</a:tableStyleId>
              </a:tblPr>
              <a:tblGrid>
                <a:gridCol w="3502152">
                  <a:extLst>
                    <a:ext uri="{9D8B030D-6E8A-4147-A177-3AD203B41FA5}">
                      <a16:colId xmlns:a16="http://schemas.microsoft.com/office/drawing/2014/main" val="1944914347"/>
                    </a:ext>
                  </a:extLst>
                </a:gridCol>
                <a:gridCol w="3502152">
                  <a:extLst>
                    <a:ext uri="{9D8B030D-6E8A-4147-A177-3AD203B41FA5}">
                      <a16:colId xmlns:a16="http://schemas.microsoft.com/office/drawing/2014/main" val="3892579024"/>
                    </a:ext>
                  </a:extLst>
                </a:gridCol>
                <a:gridCol w="3502152">
                  <a:extLst>
                    <a:ext uri="{9D8B030D-6E8A-4147-A177-3AD203B41FA5}">
                      <a16:colId xmlns:a16="http://schemas.microsoft.com/office/drawing/2014/main" val="3559329537"/>
                    </a:ext>
                  </a:extLst>
                </a:gridCol>
              </a:tblGrid>
              <a:tr h="370840">
                <a:tc>
                  <a:txBody>
                    <a:bodyPr/>
                    <a:lstStyle/>
                    <a:p>
                      <a:r>
                        <a:rPr lang="en-US" dirty="0"/>
                        <a:t>Account</a:t>
                      </a:r>
                    </a:p>
                  </a:txBody>
                  <a:tcPr/>
                </a:tc>
                <a:tc>
                  <a:txBody>
                    <a:bodyPr/>
                    <a:lstStyle/>
                    <a:p>
                      <a:r>
                        <a:rPr lang="en-US" dirty="0"/>
                        <a:t>Debit</a:t>
                      </a:r>
                    </a:p>
                  </a:txBody>
                  <a:tcPr/>
                </a:tc>
                <a:tc>
                  <a:txBody>
                    <a:bodyPr/>
                    <a:lstStyle/>
                    <a:p>
                      <a:r>
                        <a:rPr lang="en-US" dirty="0"/>
                        <a:t>Credit</a:t>
                      </a:r>
                    </a:p>
                  </a:txBody>
                  <a:tcPr/>
                </a:tc>
                <a:extLst>
                  <a:ext uri="{0D108BD9-81ED-4DB2-BD59-A6C34878D82A}">
                    <a16:rowId xmlns:a16="http://schemas.microsoft.com/office/drawing/2014/main" val="293213118"/>
                  </a:ext>
                </a:extLst>
              </a:tr>
              <a:tr h="370840">
                <a:tc>
                  <a:txBody>
                    <a:bodyPr/>
                    <a:lstStyle/>
                    <a:p>
                      <a:r>
                        <a:rPr lang="en-US" dirty="0"/>
                        <a:t>Cash</a:t>
                      </a:r>
                    </a:p>
                  </a:txBody>
                  <a:tcPr/>
                </a:tc>
                <a:tc>
                  <a:txBody>
                    <a:bodyPr/>
                    <a:lstStyle/>
                    <a:p>
                      <a:r>
                        <a:rPr lang="en-US" dirty="0"/>
                        <a:t>4,200.00</a:t>
                      </a:r>
                    </a:p>
                  </a:txBody>
                  <a:tcPr/>
                </a:tc>
                <a:tc>
                  <a:txBody>
                    <a:bodyPr/>
                    <a:lstStyle/>
                    <a:p>
                      <a:endParaRPr lang="en-US" dirty="0"/>
                    </a:p>
                  </a:txBody>
                  <a:tcPr/>
                </a:tc>
                <a:extLst>
                  <a:ext uri="{0D108BD9-81ED-4DB2-BD59-A6C34878D82A}">
                    <a16:rowId xmlns:a16="http://schemas.microsoft.com/office/drawing/2014/main" val="3496164115"/>
                  </a:ext>
                </a:extLst>
              </a:tr>
              <a:tr h="370840">
                <a:tc>
                  <a:txBody>
                    <a:bodyPr/>
                    <a:lstStyle/>
                    <a:p>
                      <a:r>
                        <a:rPr lang="en-US" dirty="0"/>
                        <a:t>     Dividends Receivable</a:t>
                      </a:r>
                    </a:p>
                  </a:txBody>
                  <a:tcPr/>
                </a:tc>
                <a:tc>
                  <a:txBody>
                    <a:bodyPr/>
                    <a:lstStyle/>
                    <a:p>
                      <a:endParaRPr lang="en-US" dirty="0"/>
                    </a:p>
                  </a:txBody>
                  <a:tcPr/>
                </a:tc>
                <a:tc>
                  <a:txBody>
                    <a:bodyPr/>
                    <a:lstStyle/>
                    <a:p>
                      <a:r>
                        <a:rPr lang="en-US" dirty="0"/>
                        <a:t>4,200.00</a:t>
                      </a:r>
                    </a:p>
                  </a:txBody>
                  <a:tcPr/>
                </a:tc>
                <a:extLst>
                  <a:ext uri="{0D108BD9-81ED-4DB2-BD59-A6C34878D82A}">
                    <a16:rowId xmlns:a16="http://schemas.microsoft.com/office/drawing/2014/main" val="4222117524"/>
                  </a:ext>
                </a:extLst>
              </a:tr>
            </a:tbl>
          </a:graphicData>
        </a:graphic>
      </p:graphicFrame>
    </p:spTree>
    <p:extLst>
      <p:ext uri="{BB962C8B-B14F-4D97-AF65-F5344CB8AC3E}">
        <p14:creationId xmlns:p14="http://schemas.microsoft.com/office/powerpoint/2010/main" val="2243954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35DF74-EDB1-CAAC-EDCE-2F242E343579}"/>
              </a:ext>
            </a:extLst>
          </p:cNvPr>
          <p:cNvSpPr>
            <a:spLocks noGrp="1"/>
          </p:cNvSpPr>
          <p:nvPr>
            <p:ph type="title"/>
          </p:nvPr>
        </p:nvSpPr>
        <p:spPr>
          <a:xfrm>
            <a:off x="841248" y="334644"/>
            <a:ext cx="10509504" cy="1076914"/>
          </a:xfrm>
        </p:spPr>
        <p:txBody>
          <a:bodyPr anchor="ctr">
            <a:normAutofit/>
          </a:bodyPr>
          <a:lstStyle/>
          <a:p>
            <a:r>
              <a:rPr lang="en-US" sz="4000"/>
              <a:t>Effects on Balance Sheet</a:t>
            </a:r>
          </a:p>
        </p:txBody>
      </p:sp>
      <p:sp>
        <p:nvSpPr>
          <p:cNvPr id="13" name="Rectangle 12">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1">
            <a:extLst>
              <a:ext uri="{FF2B5EF4-FFF2-40B4-BE49-F238E27FC236}">
                <a16:creationId xmlns:a16="http://schemas.microsoft.com/office/drawing/2014/main" id="{CEE02A82-316C-E3F0-2870-B5A2A089D6B8}"/>
              </a:ext>
            </a:extLst>
          </p:cNvPr>
          <p:cNvSpPr>
            <a:spLocks noChangeArrowheads="1"/>
          </p:cNvSpPr>
          <p:nvPr/>
        </p:nvSpPr>
        <p:spPr bwMode="auto">
          <a:xfrm>
            <a:off x="2238983" y="594566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Content Placeholder 2">
            <a:extLst>
              <a:ext uri="{FF2B5EF4-FFF2-40B4-BE49-F238E27FC236}">
                <a16:creationId xmlns:a16="http://schemas.microsoft.com/office/drawing/2014/main" id="{F1A9C362-1C04-C31F-3724-E919E8A333DF}"/>
              </a:ext>
            </a:extLst>
          </p:cNvPr>
          <p:cNvGraphicFramePr>
            <a:graphicFrameLocks noGrp="1"/>
          </p:cNvGraphicFramePr>
          <p:nvPr>
            <p:ph idx="1"/>
            <p:extLst>
              <p:ext uri="{D42A27DB-BD31-4B8C-83A1-F6EECF244321}">
                <p14:modId xmlns:p14="http://schemas.microsoft.com/office/powerpoint/2010/main" val="1990833644"/>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5193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B2F569-2ECB-42DE-370B-726592790360}"/>
              </a:ext>
            </a:extLst>
          </p:cNvPr>
          <p:cNvSpPr>
            <a:spLocks noGrp="1"/>
          </p:cNvSpPr>
          <p:nvPr>
            <p:ph type="title"/>
          </p:nvPr>
        </p:nvSpPr>
        <p:spPr>
          <a:xfrm>
            <a:off x="838200" y="459863"/>
            <a:ext cx="10515600" cy="1004594"/>
          </a:xfrm>
        </p:spPr>
        <p:txBody>
          <a:bodyPr>
            <a:normAutofit/>
          </a:bodyPr>
          <a:lstStyle/>
          <a:p>
            <a:pPr algn="ctr"/>
            <a:r>
              <a:rPr lang="en-US">
                <a:solidFill>
                  <a:srgbClr val="FFFFFF"/>
                </a:solidFill>
              </a:rPr>
              <a:t>Objectives </a:t>
            </a:r>
          </a:p>
        </p:txBody>
      </p:sp>
      <p:sp>
        <p:nvSpPr>
          <p:cNvPr id="11"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D8B5594-4ECB-0CF8-041D-760A88D514F0}"/>
              </a:ext>
            </a:extLst>
          </p:cNvPr>
          <p:cNvGraphicFramePr>
            <a:graphicFrameLocks noGrp="1"/>
          </p:cNvGraphicFramePr>
          <p:nvPr>
            <p:ph idx="1"/>
            <p:extLst>
              <p:ext uri="{D42A27DB-BD31-4B8C-83A1-F6EECF244321}">
                <p14:modId xmlns:p14="http://schemas.microsoft.com/office/powerpoint/2010/main" val="3688066069"/>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3236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le 12">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Title 3">
            <a:extLst>
              <a:ext uri="{FF2B5EF4-FFF2-40B4-BE49-F238E27FC236}">
                <a16:creationId xmlns:a16="http://schemas.microsoft.com/office/drawing/2014/main" id="{DB80CF53-25A1-8649-9362-C086A7F25C56}"/>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6000" kern="1200">
                <a:solidFill>
                  <a:schemeClr val="tx1"/>
                </a:solidFill>
                <a:latin typeface="+mj-lt"/>
                <a:ea typeface="+mj-ea"/>
                <a:cs typeface="+mj-cs"/>
              </a:rPr>
              <a:t>Results</a:t>
            </a:r>
          </a:p>
        </p:txBody>
      </p:sp>
      <p:sp>
        <p:nvSpPr>
          <p:cNvPr id="17" name="Arc 16">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Oval 18">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2136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0F3344-B26C-3A72-E20C-4466CBC81197}"/>
              </a:ext>
            </a:extLst>
          </p:cNvPr>
          <p:cNvSpPr>
            <a:spLocks noGrp="1"/>
          </p:cNvSpPr>
          <p:nvPr>
            <p:ph type="title"/>
          </p:nvPr>
        </p:nvSpPr>
        <p:spPr>
          <a:xfrm>
            <a:off x="841248" y="502920"/>
            <a:ext cx="10509504" cy="1975104"/>
          </a:xfrm>
        </p:spPr>
        <p:txBody>
          <a:bodyPr anchor="b">
            <a:normAutofit/>
          </a:bodyPr>
          <a:lstStyle/>
          <a:p>
            <a:r>
              <a:rPr lang="en-US" sz="5400"/>
              <a:t>The Equity Method</a:t>
            </a:r>
          </a:p>
        </p:txBody>
      </p:sp>
      <p:sp>
        <p:nvSpPr>
          <p:cNvPr id="10" name="Rectangle 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2C82B849-0EDC-1D5F-F9B1-ED8579E7590B}"/>
              </a:ext>
            </a:extLst>
          </p:cNvPr>
          <p:cNvSpPr>
            <a:spLocks noGrp="1"/>
          </p:cNvSpPr>
          <p:nvPr>
            <p:ph idx="1"/>
          </p:nvPr>
        </p:nvSpPr>
        <p:spPr>
          <a:xfrm>
            <a:off x="841248" y="3328416"/>
            <a:ext cx="10509504" cy="2715768"/>
          </a:xfrm>
        </p:spPr>
        <p:txBody>
          <a:bodyPr>
            <a:normAutofit/>
          </a:bodyPr>
          <a:lstStyle/>
          <a:p>
            <a:pPr marL="0" indent="0">
              <a:buNone/>
            </a:pPr>
            <a:r>
              <a:rPr lang="en-US" sz="2200"/>
              <a:t>After analyzing the effects of both the Fair Value Method and the Equity Method, our team has concluded that the evidence supports that Unbekannt, Inc. should move forward with implementing the Equity Method. </a:t>
            </a:r>
          </a:p>
        </p:txBody>
      </p:sp>
    </p:spTree>
    <p:extLst>
      <p:ext uri="{BB962C8B-B14F-4D97-AF65-F5344CB8AC3E}">
        <p14:creationId xmlns:p14="http://schemas.microsoft.com/office/powerpoint/2010/main" val="5907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8F4A2445-5535-A8AE-DB6E-E1DEEB4F47C0}"/>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rPr>
              <a:t>Defining The Equity Method</a:t>
            </a:r>
          </a:p>
        </p:txBody>
      </p:sp>
    </p:spTree>
    <p:extLst>
      <p:ext uri="{BB962C8B-B14F-4D97-AF65-F5344CB8AC3E}">
        <p14:creationId xmlns:p14="http://schemas.microsoft.com/office/powerpoint/2010/main" val="146334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BA14E784-EE08-F673-2712-D0EEC1AD4F1D}"/>
              </a:ext>
            </a:extLst>
          </p:cNvPr>
          <p:cNvSpPr>
            <a:spLocks noGrp="1"/>
          </p:cNvSpPr>
          <p:nvPr>
            <p:ph type="title"/>
          </p:nvPr>
        </p:nvSpPr>
        <p:spPr>
          <a:xfrm>
            <a:off x="686834" y="1153572"/>
            <a:ext cx="3200400" cy="4461163"/>
          </a:xfrm>
        </p:spPr>
        <p:txBody>
          <a:bodyPr>
            <a:normAutofit/>
          </a:bodyPr>
          <a:lstStyle/>
          <a:p>
            <a:r>
              <a:rPr lang="en-US">
                <a:solidFill>
                  <a:srgbClr val="FFFFFF"/>
                </a:solidFill>
              </a:rPr>
              <a:t>FASB Accounting Standards Codification</a:t>
            </a:r>
            <a:br>
              <a:rPr lang="en-US">
                <a:solidFill>
                  <a:srgbClr val="FFFFFF"/>
                </a:solidFill>
              </a:rPr>
            </a:br>
            <a:r>
              <a:rPr lang="en-US">
                <a:solidFill>
                  <a:srgbClr val="FFFFFF"/>
                </a:solidFill>
              </a:rPr>
              <a:t>323-10-05-4</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6748BCEA-1616-4E1B-CB35-60578975769C}"/>
              </a:ext>
            </a:extLst>
          </p:cNvPr>
          <p:cNvSpPr>
            <a:spLocks noGrp="1"/>
          </p:cNvSpPr>
          <p:nvPr>
            <p:ph idx="1"/>
          </p:nvPr>
        </p:nvSpPr>
        <p:spPr>
          <a:xfrm>
            <a:off x="4447308" y="591344"/>
            <a:ext cx="6906491" cy="5585619"/>
          </a:xfrm>
        </p:spPr>
        <p:txBody>
          <a:bodyPr anchor="ctr">
            <a:normAutofit/>
          </a:bodyPr>
          <a:lstStyle/>
          <a:p>
            <a:pPr marL="0" indent="0">
              <a:buNone/>
            </a:pPr>
            <a:r>
              <a:rPr lang="en-US" sz="2200" dirty="0">
                <a:effectLst/>
              </a:rPr>
              <a:t>The equity method is an appropriate means of recognizing increases or decreases measured by generally accepted accounting principles (GAAP) in the economic resources underlying the investments. Furthermore, the equity method of accounting closely meets the objectives of accrual accounting because the </a:t>
            </a:r>
            <a:r>
              <a:rPr lang="en-US" sz="2200" u="none" strike="noStrike" dirty="0">
                <a:effectLst/>
                <a:latin typeface="ITC Franklin Gothic Std Book"/>
                <a:hlinkClick r:id="rId2" tooltip="A business entity that holds an investment in voting stock of another entity.">
                  <a:extLst>
                    <a:ext uri="{A12FA001-AC4F-418D-AE19-62706E023703}">
                      <ahyp:hlinkClr xmlns:ahyp="http://schemas.microsoft.com/office/drawing/2018/hyperlinkcolor" val="tx"/>
                    </a:ext>
                  </a:extLst>
                </a:hlinkClick>
              </a:rPr>
              <a:t>investor</a:t>
            </a:r>
            <a:r>
              <a:rPr lang="en-US" sz="2200" u="none" strike="noStrike" dirty="0">
                <a:effectLst/>
                <a:latin typeface="ITC Franklin Gothic Std Book"/>
              </a:rPr>
              <a:t> </a:t>
            </a:r>
            <a:r>
              <a:rPr lang="en-US" sz="2200" dirty="0">
                <a:effectLst/>
              </a:rPr>
              <a:t>recognizes its share of the earnings and losses of the </a:t>
            </a:r>
            <a:r>
              <a:rPr lang="en-US" sz="2200" u="none" strike="noStrike" dirty="0">
                <a:effectLst/>
                <a:latin typeface="ITC Franklin Gothic Std Book"/>
                <a:hlinkClick r:id="rId3" tooltip="An entity that issued an equity instrument that is held by an investor.">
                  <a:extLst>
                    <a:ext uri="{A12FA001-AC4F-418D-AE19-62706E023703}">
                      <ahyp:hlinkClr xmlns:ahyp="http://schemas.microsoft.com/office/drawing/2018/hyperlinkcolor" val="tx"/>
                    </a:ext>
                  </a:extLst>
                </a:hlinkClick>
              </a:rPr>
              <a:t>investee</a:t>
            </a:r>
            <a:r>
              <a:rPr lang="en-US" sz="2200" u="none" strike="noStrike" dirty="0">
                <a:effectLst/>
                <a:latin typeface="ITC Franklin Gothic Std Book"/>
              </a:rPr>
              <a:t> </a:t>
            </a:r>
            <a:r>
              <a:rPr lang="en-US" sz="2200" dirty="0">
                <a:effectLst/>
              </a:rPr>
              <a:t>in the periods in which they are reflected in the accounts of the investee. The equity method also best enables investors in corporate joint ventures to reflect the underlying nature of their investment in those ventures.</a:t>
            </a:r>
            <a:endParaRPr lang="en-US" sz="2200" dirty="0"/>
          </a:p>
        </p:txBody>
      </p:sp>
    </p:spTree>
    <p:extLst>
      <p:ext uri="{BB962C8B-B14F-4D97-AF65-F5344CB8AC3E}">
        <p14:creationId xmlns:p14="http://schemas.microsoft.com/office/powerpoint/2010/main" val="674040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0557A7-6850-B5CC-17D9-628FD5DF220A}"/>
              </a:ext>
            </a:extLst>
          </p:cNvPr>
          <p:cNvSpPr>
            <a:spLocks noGrp="1"/>
          </p:cNvSpPr>
          <p:nvPr>
            <p:ph type="title"/>
          </p:nvPr>
        </p:nvSpPr>
        <p:spPr>
          <a:xfrm>
            <a:off x="686834" y="1153572"/>
            <a:ext cx="3200400" cy="4461163"/>
          </a:xfrm>
        </p:spPr>
        <p:txBody>
          <a:bodyPr>
            <a:normAutofit/>
          </a:bodyPr>
          <a:lstStyle/>
          <a:p>
            <a:r>
              <a:rPr lang="en-US">
                <a:solidFill>
                  <a:srgbClr val="FFFFFF"/>
                </a:solidFill>
              </a:rPr>
              <a:t>FASB Accounting Standards Codification</a:t>
            </a:r>
            <a:br>
              <a:rPr lang="en-US">
                <a:solidFill>
                  <a:srgbClr val="FFFFFF"/>
                </a:solidFill>
              </a:rPr>
            </a:br>
            <a:r>
              <a:rPr lang="en-US">
                <a:solidFill>
                  <a:srgbClr val="FFFFFF"/>
                </a:solidFill>
              </a:rPr>
              <a:t>323-10-15-6</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A441EEF-1523-1A35-CA3D-2C3047E80E2E}"/>
              </a:ext>
            </a:extLst>
          </p:cNvPr>
          <p:cNvSpPr>
            <a:spLocks noGrp="1"/>
          </p:cNvSpPr>
          <p:nvPr>
            <p:ph idx="1"/>
          </p:nvPr>
        </p:nvSpPr>
        <p:spPr>
          <a:xfrm>
            <a:off x="4447308" y="591344"/>
            <a:ext cx="6906491" cy="5585619"/>
          </a:xfrm>
        </p:spPr>
        <p:txBody>
          <a:bodyPr anchor="ctr">
            <a:normAutofit/>
          </a:bodyPr>
          <a:lstStyle/>
          <a:p>
            <a:pPr marL="0" indent="0">
              <a:buNone/>
            </a:pPr>
            <a:r>
              <a:rPr lang="en-US" sz="2400">
                <a:effectLst/>
              </a:rPr>
              <a:t>Ability to exercise significant influence over operating and financial policies of an investee may be indicated in several ways, including the following: </a:t>
            </a:r>
          </a:p>
          <a:p>
            <a:pPr marL="514350" indent="-514350">
              <a:buFont typeface="+mj-lt"/>
              <a:buAutoNum type="alphaLcPeriod"/>
            </a:pPr>
            <a:r>
              <a:rPr lang="en-US" sz="2400">
                <a:effectLst/>
              </a:rPr>
              <a:t>Representation on the board of directors </a:t>
            </a:r>
          </a:p>
          <a:p>
            <a:pPr marL="514350" indent="-514350">
              <a:buFont typeface="+mj-lt"/>
              <a:buAutoNum type="alphaLcPeriod"/>
            </a:pPr>
            <a:r>
              <a:rPr lang="en-US" sz="2400">
                <a:effectLst/>
              </a:rPr>
              <a:t>Participation in policy-making processes</a:t>
            </a:r>
          </a:p>
          <a:p>
            <a:pPr marL="514350" indent="-514350">
              <a:buFont typeface="+mj-lt"/>
              <a:buAutoNum type="alphaLcPeriod"/>
            </a:pPr>
            <a:r>
              <a:rPr lang="en-US" sz="2400">
                <a:effectLst/>
              </a:rPr>
              <a:t>Material intra-entity transactions </a:t>
            </a:r>
          </a:p>
          <a:p>
            <a:pPr marL="514350" indent="-514350">
              <a:buFont typeface="+mj-lt"/>
              <a:buAutoNum type="alphaLcPeriod"/>
            </a:pPr>
            <a:r>
              <a:rPr lang="en-US" sz="2400">
                <a:effectLst/>
              </a:rPr>
              <a:t>Interchange of managerial personnel </a:t>
            </a:r>
          </a:p>
          <a:p>
            <a:pPr marL="514350" indent="-514350">
              <a:buFont typeface="+mj-lt"/>
              <a:buAutoNum type="alphaLcPeriod"/>
            </a:pPr>
            <a:r>
              <a:rPr lang="en-US" sz="2400">
                <a:effectLst/>
              </a:rPr>
              <a:t>Technological dependency </a:t>
            </a:r>
          </a:p>
          <a:p>
            <a:pPr marL="514350" indent="-514350">
              <a:buFont typeface="+mj-lt"/>
              <a:buAutoNum type="alphaLcPeriod"/>
            </a:pPr>
            <a:r>
              <a:rPr lang="en-US" sz="2400">
                <a:effectLst/>
              </a:rPr>
              <a:t>Extent of ownership by an investor in relation to the concentration of other shareholdings (but substantial or majority ownership of the voting stock of an investee by another investor does not necessarily preclude the ability to exercise significant influence by the investor).</a:t>
            </a:r>
          </a:p>
          <a:p>
            <a:pPr marL="0" indent="0">
              <a:buNone/>
            </a:pPr>
            <a:endParaRPr lang="en-US" sz="2400"/>
          </a:p>
        </p:txBody>
      </p:sp>
    </p:spTree>
    <p:extLst>
      <p:ext uri="{BB962C8B-B14F-4D97-AF65-F5344CB8AC3E}">
        <p14:creationId xmlns:p14="http://schemas.microsoft.com/office/powerpoint/2010/main" val="98354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78F61C19-1DBD-4CE9-3259-3ACEFC50B7F3}"/>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5100" kern="1200">
                <a:solidFill>
                  <a:schemeClr val="tx1"/>
                </a:solidFill>
                <a:latin typeface="+mj-lt"/>
                <a:ea typeface="+mj-ea"/>
                <a:cs typeface="+mj-cs"/>
              </a:rPr>
              <a:t>Unbekannt, Inc. Financial Statements for Year Ended December 31, 2022</a:t>
            </a:r>
          </a:p>
        </p:txBody>
      </p:sp>
    </p:spTree>
    <p:extLst>
      <p:ext uri="{BB962C8B-B14F-4D97-AF65-F5344CB8AC3E}">
        <p14:creationId xmlns:p14="http://schemas.microsoft.com/office/powerpoint/2010/main" val="2665162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1CF54C0-A4C4-4263-D236-4C0125963553}"/>
              </a:ext>
            </a:extLst>
          </p:cNvPr>
          <p:cNvSpPr txBox="1"/>
          <p:nvPr/>
        </p:nvSpPr>
        <p:spPr>
          <a:xfrm>
            <a:off x="638882" y="639193"/>
            <a:ext cx="3571810" cy="3573516"/>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6100" kern="1200">
                <a:solidFill>
                  <a:schemeClr val="tx1"/>
                </a:solidFill>
                <a:latin typeface="+mj-lt"/>
                <a:ea typeface="+mj-ea"/>
                <a:cs typeface="+mj-cs"/>
              </a:rPr>
              <a:t>The Income Statement</a:t>
            </a:r>
          </a:p>
        </p:txBody>
      </p:sp>
      <p:sp>
        <p:nvSpPr>
          <p:cNvPr id="34"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screenshot of a document&#10;&#10;Description automatically generated">
            <a:extLst>
              <a:ext uri="{FF2B5EF4-FFF2-40B4-BE49-F238E27FC236}">
                <a16:creationId xmlns:a16="http://schemas.microsoft.com/office/drawing/2014/main" id="{8198A204-4D89-9192-3784-B66A6C2319D5}"/>
              </a:ext>
            </a:extLst>
          </p:cNvPr>
          <p:cNvPicPr>
            <a:picLocks noGrp="1" noChangeAspect="1"/>
          </p:cNvPicPr>
          <p:nvPr>
            <p:ph idx="1"/>
          </p:nvPr>
        </p:nvPicPr>
        <p:blipFill>
          <a:blip r:embed="rId2"/>
          <a:stretch>
            <a:fillRect/>
          </a:stretch>
        </p:blipFill>
        <p:spPr>
          <a:xfrm>
            <a:off x="5951247" y="640080"/>
            <a:ext cx="4620714" cy="5550408"/>
          </a:xfrm>
          <a:prstGeom prst="rect">
            <a:avLst/>
          </a:prstGeom>
        </p:spPr>
      </p:pic>
    </p:spTree>
    <p:extLst>
      <p:ext uri="{BB962C8B-B14F-4D97-AF65-F5344CB8AC3E}">
        <p14:creationId xmlns:p14="http://schemas.microsoft.com/office/powerpoint/2010/main" val="161433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54C8C5A-4828-3343-3E80-C78015CBE0D3}"/>
              </a:ext>
            </a:extLst>
          </p:cNvPr>
          <p:cNvSpPr txBox="1"/>
          <p:nvPr/>
        </p:nvSpPr>
        <p:spPr>
          <a:xfrm>
            <a:off x="638882" y="639193"/>
            <a:ext cx="3571810" cy="3573516"/>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6600" kern="1200">
                <a:solidFill>
                  <a:schemeClr val="tx1"/>
                </a:solidFill>
                <a:latin typeface="+mj-lt"/>
                <a:ea typeface="+mj-ea"/>
                <a:cs typeface="+mj-cs"/>
              </a:rPr>
              <a:t>The Balance Sheet</a:t>
            </a:r>
          </a:p>
        </p:txBody>
      </p:sp>
      <p:sp>
        <p:nvSpPr>
          <p:cNvPr id="3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table of financial statements&#10;&#10;Description automatically generated with medium confidence">
            <a:extLst>
              <a:ext uri="{FF2B5EF4-FFF2-40B4-BE49-F238E27FC236}">
                <a16:creationId xmlns:a16="http://schemas.microsoft.com/office/drawing/2014/main" id="{DC4C3605-EA5E-0590-D083-1380BBC94A9C}"/>
              </a:ext>
            </a:extLst>
          </p:cNvPr>
          <p:cNvPicPr>
            <a:picLocks noGrp="1" noChangeAspect="1"/>
          </p:cNvPicPr>
          <p:nvPr>
            <p:ph idx="1"/>
          </p:nvPr>
        </p:nvPicPr>
        <p:blipFill>
          <a:blip r:embed="rId2"/>
          <a:stretch>
            <a:fillRect/>
          </a:stretch>
        </p:blipFill>
        <p:spPr>
          <a:xfrm>
            <a:off x="6055317" y="640080"/>
            <a:ext cx="4412574" cy="5550408"/>
          </a:xfrm>
          <a:prstGeom prst="rect">
            <a:avLst/>
          </a:prstGeom>
        </p:spPr>
      </p:pic>
    </p:spTree>
    <p:extLst>
      <p:ext uri="{BB962C8B-B14F-4D97-AF65-F5344CB8AC3E}">
        <p14:creationId xmlns:p14="http://schemas.microsoft.com/office/powerpoint/2010/main" val="125540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4335C42-0242-F877-2065-CBA2A6082571}"/>
              </a:ext>
            </a:extLst>
          </p:cNvPr>
          <p:cNvSpPr txBox="1"/>
          <p:nvPr/>
        </p:nvSpPr>
        <p:spPr>
          <a:xfrm>
            <a:off x="638882" y="639193"/>
            <a:ext cx="3571810" cy="3573516"/>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6100" kern="1200" dirty="0">
                <a:solidFill>
                  <a:schemeClr val="tx1"/>
                </a:solidFill>
                <a:latin typeface="+mj-lt"/>
                <a:ea typeface="+mj-ea"/>
                <a:cs typeface="+mj-cs"/>
              </a:rPr>
              <a:t>The Statement of Cash Flows</a:t>
            </a:r>
          </a:p>
        </p:txBody>
      </p:sp>
      <p:sp>
        <p:nvSpPr>
          <p:cNvPr id="38"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screenshot of a document&#10;&#10;Description automatically generated">
            <a:extLst>
              <a:ext uri="{FF2B5EF4-FFF2-40B4-BE49-F238E27FC236}">
                <a16:creationId xmlns:a16="http://schemas.microsoft.com/office/drawing/2014/main" id="{119A345A-E7FC-A978-937B-662D08D33A5B}"/>
              </a:ext>
            </a:extLst>
          </p:cNvPr>
          <p:cNvPicPr>
            <a:picLocks noGrp="1" noChangeAspect="1"/>
          </p:cNvPicPr>
          <p:nvPr>
            <p:ph idx="1"/>
          </p:nvPr>
        </p:nvPicPr>
        <p:blipFill>
          <a:blip r:embed="rId2"/>
          <a:stretch>
            <a:fillRect/>
          </a:stretch>
        </p:blipFill>
        <p:spPr>
          <a:xfrm>
            <a:off x="6062256" y="640080"/>
            <a:ext cx="4398696" cy="5550408"/>
          </a:xfrm>
          <a:prstGeom prst="rect">
            <a:avLst/>
          </a:prstGeom>
        </p:spPr>
      </p:pic>
    </p:spTree>
    <p:extLst>
      <p:ext uri="{BB962C8B-B14F-4D97-AF65-F5344CB8AC3E}">
        <p14:creationId xmlns:p14="http://schemas.microsoft.com/office/powerpoint/2010/main" val="1896185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515</Words>
  <Application>Microsoft Macintosh PowerPoint</Application>
  <PresentationFormat>Widescreen</PresentationFormat>
  <Paragraphs>113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ITC Franklin Gothic Std Book</vt:lpstr>
      <vt:lpstr>Office Theme</vt:lpstr>
      <vt:lpstr>2024 Student Case Competition</vt:lpstr>
      <vt:lpstr>Objectives </vt:lpstr>
      <vt:lpstr>Defining The Equity Method</vt:lpstr>
      <vt:lpstr>FASB Accounting Standards Codification 323-10-05-4</vt:lpstr>
      <vt:lpstr>FASB Accounting Standards Codification 323-10-15-6</vt:lpstr>
      <vt:lpstr>Unbekannt, Inc. Financial Statements for Year Ended December 31, 2022</vt:lpstr>
      <vt:lpstr>PowerPoint Presentation</vt:lpstr>
      <vt:lpstr>PowerPoint Presentation</vt:lpstr>
      <vt:lpstr>PowerPoint Presentation</vt:lpstr>
      <vt:lpstr>PowerPoint Presentation</vt:lpstr>
      <vt:lpstr>The Fair Value Method Adjusting Entries</vt:lpstr>
      <vt:lpstr>Initial Entry</vt:lpstr>
      <vt:lpstr>Subsequent Entries for Fair Value</vt:lpstr>
      <vt:lpstr>Effects on Income Statement</vt:lpstr>
      <vt:lpstr>Effects on Balance Sheet</vt:lpstr>
      <vt:lpstr>The Equity Method Adjusting Entries</vt:lpstr>
      <vt:lpstr>Initial Entry</vt:lpstr>
      <vt:lpstr>Subsequent Entries for the Equity Method</vt:lpstr>
      <vt:lpstr>Effects on Balance Sheet</vt:lpstr>
      <vt:lpstr>Results</vt:lpstr>
      <vt:lpstr>The Equity Method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Presentation</dc:title>
  <dc:creator>Casey, Mackenzie</dc:creator>
  <cp:lastModifiedBy>Casey, Mackenzie</cp:lastModifiedBy>
  <cp:revision>3</cp:revision>
  <dcterms:created xsi:type="dcterms:W3CDTF">2023-11-02T17:04:47Z</dcterms:created>
  <dcterms:modified xsi:type="dcterms:W3CDTF">2023-11-03T02:10:34Z</dcterms:modified>
</cp:coreProperties>
</file>