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305" r:id="rId5"/>
    <p:sldId id="313" r:id="rId6"/>
    <p:sldId id="311" r:id="rId7"/>
    <p:sldId id="312" r:id="rId8"/>
    <p:sldId id="315" r:id="rId9"/>
    <p:sldId id="314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D6F0"/>
    <a:srgbClr val="0DFF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80" d="100"/>
          <a:sy n="80" d="100"/>
        </p:scale>
        <p:origin x="58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280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92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243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2853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252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10/11/2022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141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10/11/2022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39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9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370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516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12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605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10/11/2022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29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10/11/2022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72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10/11/2022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489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114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30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0715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sitchristmas.com/" TargetMode="External"/><Relationship Id="rId2" Type="http://schemas.openxmlformats.org/officeDocument/2006/relationships/hyperlink" Target="https://pointerpointer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godhatesshrimp.com/" TargetMode="External"/><Relationship Id="rId4" Type="http://schemas.openxmlformats.org/officeDocument/2006/relationships/hyperlink" Target="https://twitter.com/kanyewest?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05AC74-6838-4CD9-B157-B3BB3E2F5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83" name="Freeform 5">
            <a:extLst>
              <a:ext uri="{FF2B5EF4-FFF2-40B4-BE49-F238E27FC236}">
                <a16:creationId xmlns:a16="http://schemas.microsoft.com/office/drawing/2014/main" id="{608EAA06-5488-416B-B2B2-E55213011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99829" y="1101852"/>
            <a:ext cx="4254640" cy="4654297"/>
          </a:xfrm>
          <a:prstGeom prst="round2SameRect">
            <a:avLst>
              <a:gd name="adj1" fmla="val 5146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336" y="1623412"/>
            <a:ext cx="3503122" cy="2287229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Governance of the Web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335" y="4009771"/>
            <a:ext cx="3503122" cy="1244361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rgbClr val="FC05CB"/>
                </a:solidFill>
              </a:rPr>
              <a:t>A look behind the curtain</a:t>
            </a:r>
          </a:p>
          <a:p>
            <a:pPr algn="l"/>
            <a:r>
              <a:rPr lang="en-US" sz="1800" dirty="0">
                <a:solidFill>
                  <a:srgbClr val="FC05CB"/>
                </a:solidFill>
              </a:rPr>
              <a:t>By Geno Casceillo</a:t>
            </a:r>
          </a:p>
        </p:txBody>
      </p:sp>
    </p:spTree>
    <p:extLst>
      <p:ext uri="{BB962C8B-B14F-4D97-AF65-F5344CB8AC3E}">
        <p14:creationId xmlns:p14="http://schemas.microsoft.com/office/powerpoint/2010/main" val="1946576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95CB840F-8E41-4CA5-B79B-25CC80AD2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C44E15-6394-AE4E-9586-FA797F99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643465"/>
            <a:ext cx="3382638" cy="1370605"/>
          </a:xfrm>
        </p:spPr>
        <p:txBody>
          <a:bodyPr>
            <a:normAutofit/>
          </a:bodyPr>
          <a:lstStyle/>
          <a:p>
            <a:pPr algn="l"/>
            <a:r>
              <a:rPr lang="en-US" sz="3000"/>
              <a:t>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671FB-F275-0798-ED16-59A1762D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6" y="2247153"/>
            <a:ext cx="3358084" cy="3544046"/>
          </a:xfrm>
        </p:spPr>
        <p:txBody>
          <a:bodyPr>
            <a:normAutofit/>
          </a:bodyPr>
          <a:lstStyle/>
          <a:p>
            <a:r>
              <a:rPr lang="en-US" sz="2000" dirty="0"/>
              <a:t>What service you are going to use to </a:t>
            </a:r>
          </a:p>
          <a:p>
            <a:pPr lvl="1"/>
            <a:r>
              <a:rPr lang="en-US" sz="2000" dirty="0"/>
              <a:t>Maintain</a:t>
            </a:r>
          </a:p>
          <a:p>
            <a:pPr lvl="1"/>
            <a:r>
              <a:rPr lang="en-US" sz="2000" dirty="0"/>
              <a:t>Govern</a:t>
            </a:r>
          </a:p>
          <a:p>
            <a:pPr lvl="1"/>
            <a:r>
              <a:rPr lang="en-US" sz="2000" dirty="0"/>
              <a:t>Create</a:t>
            </a:r>
          </a:p>
        </p:txBody>
      </p:sp>
      <p:pic>
        <p:nvPicPr>
          <p:cNvPr id="5122" name="Picture 2" descr="Girls Who Code | Home">
            <a:extLst>
              <a:ext uri="{FF2B5EF4-FFF2-40B4-BE49-F238E27FC236}">
                <a16:creationId xmlns:a16="http://schemas.microsoft.com/office/drawing/2014/main" id="{52B2E5C2-5E93-4715-41D8-580C96C2C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5348" y="1473447"/>
            <a:ext cx="6633184" cy="348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762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Wolf of Wall Street' Was Financed With Stolen Money, Producers Forced  to Pay Feds $60 Million - Maxim">
            <a:extLst>
              <a:ext uri="{FF2B5EF4-FFF2-40B4-BE49-F238E27FC236}">
                <a16:creationId xmlns:a16="http://schemas.microsoft.com/office/drawing/2014/main" id="{2D394283-9ADA-2B56-65ED-87EA7DFDC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r="258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36528D-7F40-7249-F064-6554EE943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en-US" dirty="0"/>
              <a:t>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8048B-9939-63C9-5B83-2BAB6561E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10353762" cy="3714749"/>
          </a:xfrm>
        </p:spPr>
        <p:txBody>
          <a:bodyPr anchor="ctr">
            <a:normAutofit/>
          </a:bodyPr>
          <a:lstStyle/>
          <a:p>
            <a:r>
              <a:rPr lang="en-US" dirty="0"/>
              <a:t>You cannot create anything without a Budget</a:t>
            </a:r>
          </a:p>
          <a:p>
            <a:pPr lvl="1"/>
            <a:r>
              <a:rPr lang="en-US" dirty="0"/>
              <a:t>Using budgeting skills, you can create what you want and the way you want it</a:t>
            </a:r>
          </a:p>
          <a:p>
            <a:pPr lvl="1"/>
            <a:r>
              <a:rPr lang="en-US" dirty="0"/>
              <a:t>Money makes the world go round</a:t>
            </a:r>
          </a:p>
        </p:txBody>
      </p:sp>
    </p:spTree>
    <p:extLst>
      <p:ext uri="{BB962C8B-B14F-4D97-AF65-F5344CB8AC3E}">
        <p14:creationId xmlns:p14="http://schemas.microsoft.com/office/powerpoint/2010/main" val="986559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93823-E87E-B568-91F3-F9D1CBF03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the government “surf the web”?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72A17-8679-38F4-A538-3BAF01F79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internet is run by different branches </a:t>
            </a:r>
          </a:p>
          <a:p>
            <a:r>
              <a:rPr lang="en-US" dirty="0"/>
              <a:t>IGF</a:t>
            </a:r>
          </a:p>
          <a:p>
            <a:r>
              <a:rPr lang="en-US" dirty="0"/>
              <a:t>ICANN</a:t>
            </a:r>
          </a:p>
          <a:p>
            <a:r>
              <a:rPr lang="en-US" dirty="0"/>
              <a:t>ITU</a:t>
            </a:r>
          </a:p>
          <a:p>
            <a:r>
              <a:rPr lang="en-US" dirty="0"/>
              <a:t>IETF</a:t>
            </a:r>
          </a:p>
          <a:p>
            <a:r>
              <a:rPr lang="en-US" dirty="0"/>
              <a:t>IEEE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067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1B3897FC-A693-4656-8FCD-CF609C3B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705B6C-665B-A712-072E-227C1295E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00" y="643467"/>
            <a:ext cx="3946393" cy="1956298"/>
          </a:xfrm>
        </p:spPr>
        <p:txBody>
          <a:bodyPr>
            <a:normAutofit/>
          </a:bodyPr>
          <a:lstStyle/>
          <a:p>
            <a:r>
              <a:rPr lang="en-US" sz="4800" dirty="0"/>
              <a:t>IGF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A4C14-BF9A-5DCE-DE17-D61FDF6A5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9768" y="643467"/>
            <a:ext cx="6430560" cy="1956298"/>
          </a:xfrm>
        </p:spPr>
        <p:txBody>
          <a:bodyPr anchor="ctr">
            <a:normAutofit/>
          </a:bodyPr>
          <a:lstStyle/>
          <a:p>
            <a:r>
              <a:rPr lang="en-US" dirty="0"/>
              <a:t>MEDIA</a:t>
            </a:r>
          </a:p>
          <a:p>
            <a:r>
              <a:rPr lang="en-US" dirty="0"/>
              <a:t>They make sure everything is equal and everyone can be heard</a:t>
            </a:r>
          </a:p>
        </p:txBody>
      </p:sp>
      <p:pic>
        <p:nvPicPr>
          <p:cNvPr id="7170" name="Picture 2" descr="United Nations Public Administration Network">
            <a:extLst>
              <a:ext uri="{FF2B5EF4-FFF2-40B4-BE49-F238E27FC236}">
                <a16:creationId xmlns:a16="http://schemas.microsoft.com/office/drawing/2014/main" id="{D64242D1-DCEF-2EBF-CA1F-B35605E7F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0999" y="2952377"/>
            <a:ext cx="8271797" cy="310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F706D3-D0B6-D1EB-90BD-9E646E2CBFD7}"/>
              </a:ext>
            </a:extLst>
          </p:cNvPr>
          <p:cNvCxnSpPr/>
          <p:nvPr/>
        </p:nvCxnSpPr>
        <p:spPr>
          <a:xfrm>
            <a:off x="4171950" y="914400"/>
            <a:ext cx="0" cy="1485900"/>
          </a:xfrm>
          <a:prstGeom prst="line">
            <a:avLst/>
          </a:prstGeom>
          <a:ln w="38100">
            <a:solidFill>
              <a:srgbClr val="97D6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315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3" name="Rectangle 8198">
            <a:extLst>
              <a:ext uri="{FF2B5EF4-FFF2-40B4-BE49-F238E27FC236}">
                <a16:creationId xmlns:a16="http://schemas.microsoft.com/office/drawing/2014/main" id="{9726E0AA-ACAD-4929-A688-C5F6D3E37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2EC946-67C8-39E3-81F4-0640A0D29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23" y="4195422"/>
            <a:ext cx="3946393" cy="1850651"/>
          </a:xfrm>
        </p:spPr>
        <p:txBody>
          <a:bodyPr>
            <a:normAutofit/>
          </a:bodyPr>
          <a:lstStyle/>
          <a:p>
            <a:r>
              <a:rPr lang="en-US" sz="4000" dirty="0"/>
              <a:t>ICANN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827478-88DB-CD34-32C5-E3328F76CC72}"/>
              </a:ext>
            </a:extLst>
          </p:cNvPr>
          <p:cNvSpPr/>
          <p:nvPr/>
        </p:nvSpPr>
        <p:spPr>
          <a:xfrm>
            <a:off x="363323" y="652773"/>
            <a:ext cx="11487150" cy="3019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8899C-5564-1BFB-D7D8-9F6AD8FE8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9768" y="4208220"/>
            <a:ext cx="6430560" cy="1850651"/>
          </a:xfrm>
        </p:spPr>
        <p:txBody>
          <a:bodyPr anchor="ctr">
            <a:normAutofit/>
          </a:bodyPr>
          <a:lstStyle/>
          <a:p>
            <a:r>
              <a:rPr lang="en-US"/>
              <a:t>Make sure domain names are safe</a:t>
            </a:r>
          </a:p>
          <a:p>
            <a:r>
              <a:rPr lang="en-US"/>
              <a:t>Sell and Buy</a:t>
            </a:r>
          </a:p>
          <a:p>
            <a:r>
              <a:rPr lang="en-US"/>
              <a:t>Stabilizes the internet</a:t>
            </a:r>
            <a:endParaRPr lang="en-US" dirty="0"/>
          </a:p>
        </p:txBody>
      </p:sp>
      <p:pic>
        <p:nvPicPr>
          <p:cNvPr id="8194" name="Picture 2" descr="Homepage">
            <a:extLst>
              <a:ext uri="{FF2B5EF4-FFF2-40B4-BE49-F238E27FC236}">
                <a16:creationId xmlns:a16="http://schemas.microsoft.com/office/drawing/2014/main" id="{772C9561-9827-3AB1-06BB-BFCE694A3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8" y="960533"/>
            <a:ext cx="10926860" cy="240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9C2AA4-6DAB-8B7B-E43E-C1DEDA50E11C}"/>
              </a:ext>
            </a:extLst>
          </p:cNvPr>
          <p:cNvCxnSpPr/>
          <p:nvPr/>
        </p:nvCxnSpPr>
        <p:spPr>
          <a:xfrm>
            <a:off x="3953164" y="4461164"/>
            <a:ext cx="0" cy="13300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357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9726E0AA-ACAD-4929-A688-C5F6D3E37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International Telecommunication Union - Wikipedia">
            <a:extLst>
              <a:ext uri="{FF2B5EF4-FFF2-40B4-BE49-F238E27FC236}">
                <a16:creationId xmlns:a16="http://schemas.microsoft.com/office/drawing/2014/main" id="{591E0EC6-493B-935D-A0FE-8897E80A8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2166" y="1752961"/>
            <a:ext cx="2757020" cy="303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F90EC-7E60-8CB8-B53E-6418F8097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396" y="4791000"/>
            <a:ext cx="6430560" cy="1850651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Wireless</a:t>
            </a:r>
          </a:p>
          <a:p>
            <a:pPr algn="ctr"/>
            <a:r>
              <a:rPr lang="en-US" dirty="0"/>
              <a:t>5G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73B615-D91D-4DB7-30B5-FEC724F43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ITU</a:t>
            </a:r>
          </a:p>
        </p:txBody>
      </p:sp>
    </p:spTree>
    <p:extLst>
      <p:ext uri="{BB962C8B-B14F-4D97-AF65-F5344CB8AC3E}">
        <p14:creationId xmlns:p14="http://schemas.microsoft.com/office/powerpoint/2010/main" val="2764005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98761467-7640-47B1-90D4-04ADAD632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249" name="Freeform: Shape 10248">
            <a:extLst>
              <a:ext uri="{FF2B5EF4-FFF2-40B4-BE49-F238E27FC236}">
                <a16:creationId xmlns:a16="http://schemas.microsoft.com/office/drawing/2014/main" id="{738B1503-6FE9-46B4-9354-E943D91B1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05514" y="-2"/>
            <a:ext cx="8386486" cy="6858002"/>
          </a:xfrm>
          <a:custGeom>
            <a:avLst/>
            <a:gdLst>
              <a:gd name="connsiteX0" fmla="*/ 0 w 6088489"/>
              <a:gd name="connsiteY0" fmla="*/ 0 h 6858002"/>
              <a:gd name="connsiteX1" fmla="*/ 3563332 w 6088489"/>
              <a:gd name="connsiteY1" fmla="*/ 0 h 6858002"/>
              <a:gd name="connsiteX2" fmla="*/ 3563332 w 6088489"/>
              <a:gd name="connsiteY2" fmla="*/ 3 h 6858002"/>
              <a:gd name="connsiteX3" fmla="*/ 5842099 w 6088489"/>
              <a:gd name="connsiteY3" fmla="*/ 3 h 6858002"/>
              <a:gd name="connsiteX4" fmla="*/ 5842099 w 6088489"/>
              <a:gd name="connsiteY4" fmla="*/ 4 h 6858002"/>
              <a:gd name="connsiteX5" fmla="*/ 5835346 w 6088489"/>
              <a:gd name="connsiteY5" fmla="*/ 4 h 6858002"/>
              <a:gd name="connsiteX6" fmla="*/ 5841229 w 6088489"/>
              <a:gd name="connsiteY6" fmla="*/ 40466 h 6858002"/>
              <a:gd name="connsiteX7" fmla="*/ 5858543 w 6088489"/>
              <a:gd name="connsiteY7" fmla="*/ 159110 h 6858002"/>
              <a:gd name="connsiteX8" fmla="*/ 5870645 w 6088489"/>
              <a:gd name="connsiteY8" fmla="*/ 245521 h 6858002"/>
              <a:gd name="connsiteX9" fmla="*/ 5883420 w 6088489"/>
              <a:gd name="connsiteY9" fmla="*/ 348391 h 6858002"/>
              <a:gd name="connsiteX10" fmla="*/ 5898716 w 6088489"/>
              <a:gd name="connsiteY10" fmla="*/ 470463 h 6858002"/>
              <a:gd name="connsiteX11" fmla="*/ 5914853 w 6088489"/>
              <a:gd name="connsiteY11" fmla="*/ 605566 h 6858002"/>
              <a:gd name="connsiteX12" fmla="*/ 5931830 w 6088489"/>
              <a:gd name="connsiteY12" fmla="*/ 757813 h 6858002"/>
              <a:gd name="connsiteX13" fmla="*/ 5949815 w 6088489"/>
              <a:gd name="connsiteY13" fmla="*/ 923777 h 6858002"/>
              <a:gd name="connsiteX14" fmla="*/ 5967801 w 6088489"/>
              <a:gd name="connsiteY14" fmla="*/ 1104142 h 6858002"/>
              <a:gd name="connsiteX15" fmla="*/ 5986122 w 6088489"/>
              <a:gd name="connsiteY15" fmla="*/ 1296166 h 6858002"/>
              <a:gd name="connsiteX16" fmla="*/ 6003099 w 6088489"/>
              <a:gd name="connsiteY16" fmla="*/ 1503278 h 6858002"/>
              <a:gd name="connsiteX17" fmla="*/ 6019404 w 6088489"/>
              <a:gd name="connsiteY17" fmla="*/ 1719991 h 6858002"/>
              <a:gd name="connsiteX18" fmla="*/ 6034196 w 6088489"/>
              <a:gd name="connsiteY18" fmla="*/ 1949048 h 6858002"/>
              <a:gd name="connsiteX19" fmla="*/ 6048315 w 6088489"/>
              <a:gd name="connsiteY19" fmla="*/ 2187706 h 6858002"/>
              <a:gd name="connsiteX20" fmla="*/ 6061595 w 6088489"/>
              <a:gd name="connsiteY20" fmla="*/ 2436652 h 6858002"/>
              <a:gd name="connsiteX21" fmla="*/ 6066301 w 6088489"/>
              <a:gd name="connsiteY21" fmla="*/ 2564211 h 6858002"/>
              <a:gd name="connsiteX22" fmla="*/ 6071512 w 6088489"/>
              <a:gd name="connsiteY22" fmla="*/ 2694512 h 6858002"/>
              <a:gd name="connsiteX23" fmla="*/ 6076386 w 6088489"/>
              <a:gd name="connsiteY23" fmla="*/ 2826871 h 6858002"/>
              <a:gd name="connsiteX24" fmla="*/ 6079580 w 6088489"/>
              <a:gd name="connsiteY24" fmla="*/ 2959917 h 6858002"/>
              <a:gd name="connsiteX25" fmla="*/ 6082438 w 6088489"/>
              <a:gd name="connsiteY25" fmla="*/ 3095705 h 6858002"/>
              <a:gd name="connsiteX26" fmla="*/ 6085463 w 6088489"/>
              <a:gd name="connsiteY26" fmla="*/ 3232865 h 6858002"/>
              <a:gd name="connsiteX27" fmla="*/ 6087480 w 6088489"/>
              <a:gd name="connsiteY27" fmla="*/ 3372768 h 6858002"/>
              <a:gd name="connsiteX28" fmla="*/ 6087480 w 6088489"/>
              <a:gd name="connsiteY28" fmla="*/ 3514043 h 6858002"/>
              <a:gd name="connsiteX29" fmla="*/ 6088489 w 6088489"/>
              <a:gd name="connsiteY29" fmla="*/ 3656689 h 6858002"/>
              <a:gd name="connsiteX30" fmla="*/ 6087480 w 6088489"/>
              <a:gd name="connsiteY30" fmla="*/ 3800707 h 6858002"/>
              <a:gd name="connsiteX31" fmla="*/ 6085463 w 6088489"/>
              <a:gd name="connsiteY31" fmla="*/ 3946783 h 6858002"/>
              <a:gd name="connsiteX32" fmla="*/ 6083614 w 6088489"/>
              <a:gd name="connsiteY32" fmla="*/ 4092858 h 6858002"/>
              <a:gd name="connsiteX33" fmla="*/ 6079580 w 6088489"/>
              <a:gd name="connsiteY33" fmla="*/ 4240991 h 6858002"/>
              <a:gd name="connsiteX34" fmla="*/ 6075378 w 6088489"/>
              <a:gd name="connsiteY34" fmla="*/ 4390495 h 6858002"/>
              <a:gd name="connsiteX35" fmla="*/ 6070503 w 6088489"/>
              <a:gd name="connsiteY35" fmla="*/ 4540000 h 6858002"/>
              <a:gd name="connsiteX36" fmla="*/ 6063612 w 6088489"/>
              <a:gd name="connsiteY36" fmla="*/ 4690876 h 6858002"/>
              <a:gd name="connsiteX37" fmla="*/ 6055375 w 6088489"/>
              <a:gd name="connsiteY37" fmla="*/ 4843123 h 6858002"/>
              <a:gd name="connsiteX38" fmla="*/ 6047475 w 6088489"/>
              <a:gd name="connsiteY38" fmla="*/ 4996057 h 6858002"/>
              <a:gd name="connsiteX39" fmla="*/ 6037390 w 6088489"/>
              <a:gd name="connsiteY39" fmla="*/ 5148990 h 6858002"/>
              <a:gd name="connsiteX40" fmla="*/ 6025287 w 6088489"/>
              <a:gd name="connsiteY40" fmla="*/ 5303981 h 6858002"/>
              <a:gd name="connsiteX41" fmla="*/ 6013185 w 6088489"/>
              <a:gd name="connsiteY41" fmla="*/ 5456914 h 6858002"/>
              <a:gd name="connsiteX42" fmla="*/ 5999233 w 6088489"/>
              <a:gd name="connsiteY42" fmla="*/ 5612591 h 6858002"/>
              <a:gd name="connsiteX43" fmla="*/ 5983937 w 6088489"/>
              <a:gd name="connsiteY43" fmla="*/ 5768953 h 6858002"/>
              <a:gd name="connsiteX44" fmla="*/ 5967801 w 6088489"/>
              <a:gd name="connsiteY44" fmla="*/ 5923258 h 6858002"/>
              <a:gd name="connsiteX45" fmla="*/ 5948975 w 6088489"/>
              <a:gd name="connsiteY45" fmla="*/ 6079621 h 6858002"/>
              <a:gd name="connsiteX46" fmla="*/ 5928804 w 6088489"/>
              <a:gd name="connsiteY46" fmla="*/ 6235297 h 6858002"/>
              <a:gd name="connsiteX47" fmla="*/ 5908801 w 6088489"/>
              <a:gd name="connsiteY47" fmla="*/ 6391660 h 6858002"/>
              <a:gd name="connsiteX48" fmla="*/ 5885437 w 6088489"/>
              <a:gd name="connsiteY48" fmla="*/ 6547336 h 6858002"/>
              <a:gd name="connsiteX49" fmla="*/ 5861568 w 6088489"/>
              <a:gd name="connsiteY49" fmla="*/ 6702327 h 6858002"/>
              <a:gd name="connsiteX50" fmla="*/ 5836524 w 6088489"/>
              <a:gd name="connsiteY50" fmla="*/ 6858002 h 6858002"/>
              <a:gd name="connsiteX51" fmla="*/ 3563332 w 6088489"/>
              <a:gd name="connsiteY51" fmla="*/ 6858002 h 6858002"/>
              <a:gd name="connsiteX52" fmla="*/ 1223490 w 6088489"/>
              <a:gd name="connsiteY52" fmla="*/ 6858002 h 6858002"/>
              <a:gd name="connsiteX53" fmla="*/ 0 w 6088489"/>
              <a:gd name="connsiteY5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088489" h="6858002">
                <a:moveTo>
                  <a:pt x="0" y="0"/>
                </a:moveTo>
                <a:lnTo>
                  <a:pt x="3563332" y="0"/>
                </a:lnTo>
                <a:lnTo>
                  <a:pt x="3563332" y="3"/>
                </a:lnTo>
                <a:lnTo>
                  <a:pt x="5842099" y="3"/>
                </a:lnTo>
                <a:lnTo>
                  <a:pt x="5842099" y="4"/>
                </a:lnTo>
                <a:lnTo>
                  <a:pt x="5835346" y="4"/>
                </a:lnTo>
                <a:lnTo>
                  <a:pt x="5841229" y="40466"/>
                </a:lnTo>
                <a:lnTo>
                  <a:pt x="5858543" y="159110"/>
                </a:lnTo>
                <a:lnTo>
                  <a:pt x="5870645" y="245521"/>
                </a:lnTo>
                <a:lnTo>
                  <a:pt x="5883420" y="348391"/>
                </a:lnTo>
                <a:lnTo>
                  <a:pt x="5898716" y="470463"/>
                </a:lnTo>
                <a:lnTo>
                  <a:pt x="5914853" y="605566"/>
                </a:lnTo>
                <a:lnTo>
                  <a:pt x="5931830" y="757813"/>
                </a:lnTo>
                <a:lnTo>
                  <a:pt x="5949815" y="923777"/>
                </a:lnTo>
                <a:lnTo>
                  <a:pt x="5967801" y="1104142"/>
                </a:lnTo>
                <a:lnTo>
                  <a:pt x="5986122" y="1296166"/>
                </a:lnTo>
                <a:lnTo>
                  <a:pt x="6003099" y="1503278"/>
                </a:lnTo>
                <a:lnTo>
                  <a:pt x="6019404" y="1719991"/>
                </a:lnTo>
                <a:lnTo>
                  <a:pt x="6034196" y="1949048"/>
                </a:lnTo>
                <a:lnTo>
                  <a:pt x="6048315" y="2187706"/>
                </a:lnTo>
                <a:lnTo>
                  <a:pt x="6061595" y="2436652"/>
                </a:lnTo>
                <a:lnTo>
                  <a:pt x="6066301" y="2564211"/>
                </a:lnTo>
                <a:lnTo>
                  <a:pt x="6071512" y="2694512"/>
                </a:lnTo>
                <a:lnTo>
                  <a:pt x="6076386" y="2826871"/>
                </a:lnTo>
                <a:lnTo>
                  <a:pt x="6079580" y="2959917"/>
                </a:lnTo>
                <a:lnTo>
                  <a:pt x="6082438" y="3095705"/>
                </a:lnTo>
                <a:lnTo>
                  <a:pt x="6085463" y="3232865"/>
                </a:lnTo>
                <a:lnTo>
                  <a:pt x="6087480" y="3372768"/>
                </a:lnTo>
                <a:lnTo>
                  <a:pt x="6087480" y="3514043"/>
                </a:lnTo>
                <a:lnTo>
                  <a:pt x="6088489" y="3656689"/>
                </a:lnTo>
                <a:lnTo>
                  <a:pt x="6087480" y="3800707"/>
                </a:lnTo>
                <a:lnTo>
                  <a:pt x="6085463" y="3946783"/>
                </a:lnTo>
                <a:lnTo>
                  <a:pt x="6083614" y="4092858"/>
                </a:lnTo>
                <a:lnTo>
                  <a:pt x="6079580" y="4240991"/>
                </a:lnTo>
                <a:lnTo>
                  <a:pt x="6075378" y="4390495"/>
                </a:lnTo>
                <a:lnTo>
                  <a:pt x="6070503" y="4540000"/>
                </a:lnTo>
                <a:lnTo>
                  <a:pt x="6063612" y="4690876"/>
                </a:lnTo>
                <a:lnTo>
                  <a:pt x="6055375" y="4843123"/>
                </a:lnTo>
                <a:lnTo>
                  <a:pt x="6047475" y="4996057"/>
                </a:lnTo>
                <a:lnTo>
                  <a:pt x="6037390" y="5148990"/>
                </a:lnTo>
                <a:lnTo>
                  <a:pt x="6025287" y="5303981"/>
                </a:lnTo>
                <a:lnTo>
                  <a:pt x="6013185" y="5456914"/>
                </a:lnTo>
                <a:lnTo>
                  <a:pt x="5999233" y="5612591"/>
                </a:lnTo>
                <a:lnTo>
                  <a:pt x="5983937" y="5768953"/>
                </a:lnTo>
                <a:lnTo>
                  <a:pt x="5967801" y="5923258"/>
                </a:lnTo>
                <a:lnTo>
                  <a:pt x="5948975" y="6079621"/>
                </a:lnTo>
                <a:lnTo>
                  <a:pt x="5928804" y="6235297"/>
                </a:lnTo>
                <a:lnTo>
                  <a:pt x="5908801" y="6391660"/>
                </a:lnTo>
                <a:lnTo>
                  <a:pt x="5885437" y="6547336"/>
                </a:lnTo>
                <a:lnTo>
                  <a:pt x="5861568" y="6702327"/>
                </a:lnTo>
                <a:lnTo>
                  <a:pt x="5836524" y="6858002"/>
                </a:lnTo>
                <a:lnTo>
                  <a:pt x="3563332" y="6858002"/>
                </a:lnTo>
                <a:lnTo>
                  <a:pt x="1223490" y="6858002"/>
                </a:lnTo>
                <a:lnTo>
                  <a:pt x="0" y="6858002"/>
                </a:lnTo>
                <a:close/>
              </a:path>
            </a:pathLst>
          </a:cu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Internet Engineering Task Force (IETF) - Network Encyclopedia">
            <a:extLst>
              <a:ext uri="{FF2B5EF4-FFF2-40B4-BE49-F238E27FC236}">
                <a16:creationId xmlns:a16="http://schemas.microsoft.com/office/drawing/2014/main" id="{9A30DB44-2907-E1B3-ECA2-D10871F92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01" y="2407338"/>
            <a:ext cx="3575814" cy="204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E84CE-A373-48B2-D6C3-DE4EF61D7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9914" y="1989044"/>
            <a:ext cx="6197686" cy="3173505"/>
          </a:xfrm>
        </p:spPr>
        <p:txBody>
          <a:bodyPr>
            <a:normAutofit fontScale="92500"/>
          </a:bodyPr>
          <a:lstStyle/>
          <a:p>
            <a:pPr marL="36900" indent="0">
              <a:buNone/>
            </a:pPr>
            <a:r>
              <a:rPr lang="en-US" sz="2800" b="1" i="0" dirty="0">
                <a:effectLst/>
                <a:latin typeface="montserrat" panose="020B0604020202020204" pitchFamily="2" charset="0"/>
              </a:rPr>
              <a:t>The Internet Engineering Task Force </a:t>
            </a:r>
          </a:p>
          <a:p>
            <a:r>
              <a:rPr lang="en-US" b="0" i="0" dirty="0">
                <a:effectLst/>
                <a:latin typeface="montserrat" panose="020B0604020202020204" pitchFamily="2" charset="0"/>
              </a:rPr>
              <a:t>(IETF) is a large open international community of network designers, operators, vendors, and researchers concerned with the evolution of the Internet architecture and the smooth operation of the Internet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037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1270">
            <a:extLst>
              <a:ext uri="{FF2B5EF4-FFF2-40B4-BE49-F238E27FC236}">
                <a16:creationId xmlns:a16="http://schemas.microsoft.com/office/drawing/2014/main" id="{98761467-7640-47B1-90D4-04ADAD632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273" name="Freeform: Shape 11272">
            <a:extLst>
              <a:ext uri="{FF2B5EF4-FFF2-40B4-BE49-F238E27FC236}">
                <a16:creationId xmlns:a16="http://schemas.microsoft.com/office/drawing/2014/main" id="{738B1503-6FE9-46B4-9354-E943D91B1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05514" y="-2"/>
            <a:ext cx="8386486" cy="6858002"/>
          </a:xfrm>
          <a:custGeom>
            <a:avLst/>
            <a:gdLst>
              <a:gd name="connsiteX0" fmla="*/ 0 w 6088489"/>
              <a:gd name="connsiteY0" fmla="*/ 0 h 6858002"/>
              <a:gd name="connsiteX1" fmla="*/ 3563332 w 6088489"/>
              <a:gd name="connsiteY1" fmla="*/ 0 h 6858002"/>
              <a:gd name="connsiteX2" fmla="*/ 3563332 w 6088489"/>
              <a:gd name="connsiteY2" fmla="*/ 3 h 6858002"/>
              <a:gd name="connsiteX3" fmla="*/ 5842099 w 6088489"/>
              <a:gd name="connsiteY3" fmla="*/ 3 h 6858002"/>
              <a:gd name="connsiteX4" fmla="*/ 5842099 w 6088489"/>
              <a:gd name="connsiteY4" fmla="*/ 4 h 6858002"/>
              <a:gd name="connsiteX5" fmla="*/ 5835346 w 6088489"/>
              <a:gd name="connsiteY5" fmla="*/ 4 h 6858002"/>
              <a:gd name="connsiteX6" fmla="*/ 5841229 w 6088489"/>
              <a:gd name="connsiteY6" fmla="*/ 40466 h 6858002"/>
              <a:gd name="connsiteX7" fmla="*/ 5858543 w 6088489"/>
              <a:gd name="connsiteY7" fmla="*/ 159110 h 6858002"/>
              <a:gd name="connsiteX8" fmla="*/ 5870645 w 6088489"/>
              <a:gd name="connsiteY8" fmla="*/ 245521 h 6858002"/>
              <a:gd name="connsiteX9" fmla="*/ 5883420 w 6088489"/>
              <a:gd name="connsiteY9" fmla="*/ 348391 h 6858002"/>
              <a:gd name="connsiteX10" fmla="*/ 5898716 w 6088489"/>
              <a:gd name="connsiteY10" fmla="*/ 470463 h 6858002"/>
              <a:gd name="connsiteX11" fmla="*/ 5914853 w 6088489"/>
              <a:gd name="connsiteY11" fmla="*/ 605566 h 6858002"/>
              <a:gd name="connsiteX12" fmla="*/ 5931830 w 6088489"/>
              <a:gd name="connsiteY12" fmla="*/ 757813 h 6858002"/>
              <a:gd name="connsiteX13" fmla="*/ 5949815 w 6088489"/>
              <a:gd name="connsiteY13" fmla="*/ 923777 h 6858002"/>
              <a:gd name="connsiteX14" fmla="*/ 5967801 w 6088489"/>
              <a:gd name="connsiteY14" fmla="*/ 1104142 h 6858002"/>
              <a:gd name="connsiteX15" fmla="*/ 5986122 w 6088489"/>
              <a:gd name="connsiteY15" fmla="*/ 1296166 h 6858002"/>
              <a:gd name="connsiteX16" fmla="*/ 6003099 w 6088489"/>
              <a:gd name="connsiteY16" fmla="*/ 1503278 h 6858002"/>
              <a:gd name="connsiteX17" fmla="*/ 6019404 w 6088489"/>
              <a:gd name="connsiteY17" fmla="*/ 1719991 h 6858002"/>
              <a:gd name="connsiteX18" fmla="*/ 6034196 w 6088489"/>
              <a:gd name="connsiteY18" fmla="*/ 1949048 h 6858002"/>
              <a:gd name="connsiteX19" fmla="*/ 6048315 w 6088489"/>
              <a:gd name="connsiteY19" fmla="*/ 2187706 h 6858002"/>
              <a:gd name="connsiteX20" fmla="*/ 6061595 w 6088489"/>
              <a:gd name="connsiteY20" fmla="*/ 2436652 h 6858002"/>
              <a:gd name="connsiteX21" fmla="*/ 6066301 w 6088489"/>
              <a:gd name="connsiteY21" fmla="*/ 2564211 h 6858002"/>
              <a:gd name="connsiteX22" fmla="*/ 6071512 w 6088489"/>
              <a:gd name="connsiteY22" fmla="*/ 2694512 h 6858002"/>
              <a:gd name="connsiteX23" fmla="*/ 6076386 w 6088489"/>
              <a:gd name="connsiteY23" fmla="*/ 2826871 h 6858002"/>
              <a:gd name="connsiteX24" fmla="*/ 6079580 w 6088489"/>
              <a:gd name="connsiteY24" fmla="*/ 2959917 h 6858002"/>
              <a:gd name="connsiteX25" fmla="*/ 6082438 w 6088489"/>
              <a:gd name="connsiteY25" fmla="*/ 3095705 h 6858002"/>
              <a:gd name="connsiteX26" fmla="*/ 6085463 w 6088489"/>
              <a:gd name="connsiteY26" fmla="*/ 3232865 h 6858002"/>
              <a:gd name="connsiteX27" fmla="*/ 6087480 w 6088489"/>
              <a:gd name="connsiteY27" fmla="*/ 3372768 h 6858002"/>
              <a:gd name="connsiteX28" fmla="*/ 6087480 w 6088489"/>
              <a:gd name="connsiteY28" fmla="*/ 3514043 h 6858002"/>
              <a:gd name="connsiteX29" fmla="*/ 6088489 w 6088489"/>
              <a:gd name="connsiteY29" fmla="*/ 3656689 h 6858002"/>
              <a:gd name="connsiteX30" fmla="*/ 6087480 w 6088489"/>
              <a:gd name="connsiteY30" fmla="*/ 3800707 h 6858002"/>
              <a:gd name="connsiteX31" fmla="*/ 6085463 w 6088489"/>
              <a:gd name="connsiteY31" fmla="*/ 3946783 h 6858002"/>
              <a:gd name="connsiteX32" fmla="*/ 6083614 w 6088489"/>
              <a:gd name="connsiteY32" fmla="*/ 4092858 h 6858002"/>
              <a:gd name="connsiteX33" fmla="*/ 6079580 w 6088489"/>
              <a:gd name="connsiteY33" fmla="*/ 4240991 h 6858002"/>
              <a:gd name="connsiteX34" fmla="*/ 6075378 w 6088489"/>
              <a:gd name="connsiteY34" fmla="*/ 4390495 h 6858002"/>
              <a:gd name="connsiteX35" fmla="*/ 6070503 w 6088489"/>
              <a:gd name="connsiteY35" fmla="*/ 4540000 h 6858002"/>
              <a:gd name="connsiteX36" fmla="*/ 6063612 w 6088489"/>
              <a:gd name="connsiteY36" fmla="*/ 4690876 h 6858002"/>
              <a:gd name="connsiteX37" fmla="*/ 6055375 w 6088489"/>
              <a:gd name="connsiteY37" fmla="*/ 4843123 h 6858002"/>
              <a:gd name="connsiteX38" fmla="*/ 6047475 w 6088489"/>
              <a:gd name="connsiteY38" fmla="*/ 4996057 h 6858002"/>
              <a:gd name="connsiteX39" fmla="*/ 6037390 w 6088489"/>
              <a:gd name="connsiteY39" fmla="*/ 5148990 h 6858002"/>
              <a:gd name="connsiteX40" fmla="*/ 6025287 w 6088489"/>
              <a:gd name="connsiteY40" fmla="*/ 5303981 h 6858002"/>
              <a:gd name="connsiteX41" fmla="*/ 6013185 w 6088489"/>
              <a:gd name="connsiteY41" fmla="*/ 5456914 h 6858002"/>
              <a:gd name="connsiteX42" fmla="*/ 5999233 w 6088489"/>
              <a:gd name="connsiteY42" fmla="*/ 5612591 h 6858002"/>
              <a:gd name="connsiteX43" fmla="*/ 5983937 w 6088489"/>
              <a:gd name="connsiteY43" fmla="*/ 5768953 h 6858002"/>
              <a:gd name="connsiteX44" fmla="*/ 5967801 w 6088489"/>
              <a:gd name="connsiteY44" fmla="*/ 5923258 h 6858002"/>
              <a:gd name="connsiteX45" fmla="*/ 5948975 w 6088489"/>
              <a:gd name="connsiteY45" fmla="*/ 6079621 h 6858002"/>
              <a:gd name="connsiteX46" fmla="*/ 5928804 w 6088489"/>
              <a:gd name="connsiteY46" fmla="*/ 6235297 h 6858002"/>
              <a:gd name="connsiteX47" fmla="*/ 5908801 w 6088489"/>
              <a:gd name="connsiteY47" fmla="*/ 6391660 h 6858002"/>
              <a:gd name="connsiteX48" fmla="*/ 5885437 w 6088489"/>
              <a:gd name="connsiteY48" fmla="*/ 6547336 h 6858002"/>
              <a:gd name="connsiteX49" fmla="*/ 5861568 w 6088489"/>
              <a:gd name="connsiteY49" fmla="*/ 6702327 h 6858002"/>
              <a:gd name="connsiteX50" fmla="*/ 5836524 w 6088489"/>
              <a:gd name="connsiteY50" fmla="*/ 6858002 h 6858002"/>
              <a:gd name="connsiteX51" fmla="*/ 3563332 w 6088489"/>
              <a:gd name="connsiteY51" fmla="*/ 6858002 h 6858002"/>
              <a:gd name="connsiteX52" fmla="*/ 1223490 w 6088489"/>
              <a:gd name="connsiteY52" fmla="*/ 6858002 h 6858002"/>
              <a:gd name="connsiteX53" fmla="*/ 0 w 6088489"/>
              <a:gd name="connsiteY5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088489" h="6858002">
                <a:moveTo>
                  <a:pt x="0" y="0"/>
                </a:moveTo>
                <a:lnTo>
                  <a:pt x="3563332" y="0"/>
                </a:lnTo>
                <a:lnTo>
                  <a:pt x="3563332" y="3"/>
                </a:lnTo>
                <a:lnTo>
                  <a:pt x="5842099" y="3"/>
                </a:lnTo>
                <a:lnTo>
                  <a:pt x="5842099" y="4"/>
                </a:lnTo>
                <a:lnTo>
                  <a:pt x="5835346" y="4"/>
                </a:lnTo>
                <a:lnTo>
                  <a:pt x="5841229" y="40466"/>
                </a:lnTo>
                <a:lnTo>
                  <a:pt x="5858543" y="159110"/>
                </a:lnTo>
                <a:lnTo>
                  <a:pt x="5870645" y="245521"/>
                </a:lnTo>
                <a:lnTo>
                  <a:pt x="5883420" y="348391"/>
                </a:lnTo>
                <a:lnTo>
                  <a:pt x="5898716" y="470463"/>
                </a:lnTo>
                <a:lnTo>
                  <a:pt x="5914853" y="605566"/>
                </a:lnTo>
                <a:lnTo>
                  <a:pt x="5931830" y="757813"/>
                </a:lnTo>
                <a:lnTo>
                  <a:pt x="5949815" y="923777"/>
                </a:lnTo>
                <a:lnTo>
                  <a:pt x="5967801" y="1104142"/>
                </a:lnTo>
                <a:lnTo>
                  <a:pt x="5986122" y="1296166"/>
                </a:lnTo>
                <a:lnTo>
                  <a:pt x="6003099" y="1503278"/>
                </a:lnTo>
                <a:lnTo>
                  <a:pt x="6019404" y="1719991"/>
                </a:lnTo>
                <a:lnTo>
                  <a:pt x="6034196" y="1949048"/>
                </a:lnTo>
                <a:lnTo>
                  <a:pt x="6048315" y="2187706"/>
                </a:lnTo>
                <a:lnTo>
                  <a:pt x="6061595" y="2436652"/>
                </a:lnTo>
                <a:lnTo>
                  <a:pt x="6066301" y="2564211"/>
                </a:lnTo>
                <a:lnTo>
                  <a:pt x="6071512" y="2694512"/>
                </a:lnTo>
                <a:lnTo>
                  <a:pt x="6076386" y="2826871"/>
                </a:lnTo>
                <a:lnTo>
                  <a:pt x="6079580" y="2959917"/>
                </a:lnTo>
                <a:lnTo>
                  <a:pt x="6082438" y="3095705"/>
                </a:lnTo>
                <a:lnTo>
                  <a:pt x="6085463" y="3232865"/>
                </a:lnTo>
                <a:lnTo>
                  <a:pt x="6087480" y="3372768"/>
                </a:lnTo>
                <a:lnTo>
                  <a:pt x="6087480" y="3514043"/>
                </a:lnTo>
                <a:lnTo>
                  <a:pt x="6088489" y="3656689"/>
                </a:lnTo>
                <a:lnTo>
                  <a:pt x="6087480" y="3800707"/>
                </a:lnTo>
                <a:lnTo>
                  <a:pt x="6085463" y="3946783"/>
                </a:lnTo>
                <a:lnTo>
                  <a:pt x="6083614" y="4092858"/>
                </a:lnTo>
                <a:lnTo>
                  <a:pt x="6079580" y="4240991"/>
                </a:lnTo>
                <a:lnTo>
                  <a:pt x="6075378" y="4390495"/>
                </a:lnTo>
                <a:lnTo>
                  <a:pt x="6070503" y="4540000"/>
                </a:lnTo>
                <a:lnTo>
                  <a:pt x="6063612" y="4690876"/>
                </a:lnTo>
                <a:lnTo>
                  <a:pt x="6055375" y="4843123"/>
                </a:lnTo>
                <a:lnTo>
                  <a:pt x="6047475" y="4996057"/>
                </a:lnTo>
                <a:lnTo>
                  <a:pt x="6037390" y="5148990"/>
                </a:lnTo>
                <a:lnTo>
                  <a:pt x="6025287" y="5303981"/>
                </a:lnTo>
                <a:lnTo>
                  <a:pt x="6013185" y="5456914"/>
                </a:lnTo>
                <a:lnTo>
                  <a:pt x="5999233" y="5612591"/>
                </a:lnTo>
                <a:lnTo>
                  <a:pt x="5983937" y="5768953"/>
                </a:lnTo>
                <a:lnTo>
                  <a:pt x="5967801" y="5923258"/>
                </a:lnTo>
                <a:lnTo>
                  <a:pt x="5948975" y="6079621"/>
                </a:lnTo>
                <a:lnTo>
                  <a:pt x="5928804" y="6235297"/>
                </a:lnTo>
                <a:lnTo>
                  <a:pt x="5908801" y="6391660"/>
                </a:lnTo>
                <a:lnTo>
                  <a:pt x="5885437" y="6547336"/>
                </a:lnTo>
                <a:lnTo>
                  <a:pt x="5861568" y="6702327"/>
                </a:lnTo>
                <a:lnTo>
                  <a:pt x="5836524" y="6858002"/>
                </a:lnTo>
                <a:lnTo>
                  <a:pt x="3563332" y="6858002"/>
                </a:lnTo>
                <a:lnTo>
                  <a:pt x="1223490" y="6858002"/>
                </a:lnTo>
                <a:lnTo>
                  <a:pt x="0" y="6858002"/>
                </a:lnTo>
                <a:close/>
              </a:path>
            </a:pathLst>
          </a:cu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A80438-777F-E047-81B4-0CF84FAFF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965196"/>
            <a:ext cx="6197686" cy="137160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IEEE</a:t>
            </a:r>
            <a:endParaRPr lang="en-US"/>
          </a:p>
        </p:txBody>
      </p:sp>
      <p:pic>
        <p:nvPicPr>
          <p:cNvPr id="11266" name="Picture 2" descr="Institute of Electrical and Electronics Engineers - Wikipedia">
            <a:extLst>
              <a:ext uri="{FF2B5EF4-FFF2-40B4-BE49-F238E27FC236}">
                <a16:creationId xmlns:a16="http://schemas.microsoft.com/office/drawing/2014/main" id="{0CB863AA-148B-C0FA-00AA-47DA54ACB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332" y="2720893"/>
            <a:ext cx="2517715" cy="141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C9947-EA25-B323-EFB1-E87E47795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2617694"/>
            <a:ext cx="6197686" cy="3173505"/>
          </a:xfrm>
        </p:spPr>
        <p:txBody>
          <a:bodyPr>
            <a:normAutofit/>
          </a:bodyPr>
          <a:lstStyle/>
          <a:p>
            <a:r>
              <a:rPr lang="en-US" b="0" i="0" dirty="0">
                <a:effectLst/>
                <a:latin typeface="Open Sans" panose="020B0606030504020204" pitchFamily="34" charset="0"/>
              </a:rPr>
              <a:t>IEEE is the world’s largest technical professional organization dedicated to advancing technology for the benefit of humanity.</a:t>
            </a:r>
            <a:r>
              <a:rPr lang="en-US" b="1" i="0" dirty="0">
                <a:effectLst/>
                <a:latin typeface="Open Sans" panose="020B0606030504020204" pitchFamily="34" charset="0"/>
              </a:rPr>
              <a:t> </a:t>
            </a:r>
            <a:r>
              <a:rPr lang="en-US" b="0" i="0" dirty="0">
                <a:effectLst/>
                <a:latin typeface="Open Sans" panose="020B0606030504020204" pitchFamily="34" charset="0"/>
              </a:rPr>
              <a:t>Below, you can find IEEE's mission and vision statements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511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9652D62-ECFB-408E-ABE6-155A644F4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FEA985-924B-4044-8778-32D1E7164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>
              <a:lumMod val="75000"/>
              <a:lumOff val="25000"/>
              <a:alpha val="8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9C3A92-E84E-C33A-F3A3-55307058A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63506"/>
            <a:ext cx="3740815" cy="4827693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Wrap Up Gene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C7F9CB-BCC3-4648-8DEF-07B0887D8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81187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60A49-F8CB-76CC-5EB3-263953AB9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6841" y="1363557"/>
            <a:ext cx="5959791" cy="4827694"/>
          </a:xfrm>
          <a:effectLst/>
        </p:spPr>
        <p:txBody>
          <a:bodyPr anchor="ctr">
            <a:normAutofit/>
          </a:bodyPr>
          <a:lstStyle/>
          <a:p>
            <a:pPr marL="3690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Big Picture VS Little Picture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Guard Rails</a:t>
            </a:r>
          </a:p>
          <a:p>
            <a:r>
              <a:rPr lang="en-US" dirty="0">
                <a:solidFill>
                  <a:schemeClr val="tx1"/>
                </a:solidFill>
              </a:rPr>
              <a:t>Different companies</a:t>
            </a:r>
          </a:p>
          <a:p>
            <a:r>
              <a:rPr lang="en-US" dirty="0">
                <a:solidFill>
                  <a:schemeClr val="tx1"/>
                </a:solidFill>
              </a:rPr>
              <a:t>How Websites are ran</a:t>
            </a:r>
          </a:p>
          <a:p>
            <a:r>
              <a:rPr lang="en-US" dirty="0">
                <a:solidFill>
                  <a:schemeClr val="tx1"/>
                </a:solidFill>
              </a:rPr>
              <a:t>How we protect the internet and YOUR data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55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CBD18-63EF-7D5B-1FC8-CCB246558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F3E77-64D6-D857-463D-5B79FF02E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en-US" sz="2800" b="1" dirty="0">
                <a:solidFill>
                  <a:srgbClr val="0DFF58"/>
                </a:solidFill>
                <a:effectLst/>
                <a:latin typeface="Roboto" panose="020B0604020202020204" pitchFamily="2" charset="0"/>
              </a:rPr>
              <a:t>T</a:t>
            </a:r>
            <a:r>
              <a:rPr lang="en-US" sz="2800" b="1" i="0" dirty="0">
                <a:solidFill>
                  <a:srgbClr val="0DFF58"/>
                </a:solidFill>
                <a:effectLst/>
                <a:latin typeface="Roboto" panose="020B0604020202020204" pitchFamily="2" charset="0"/>
              </a:rPr>
              <a:t>he action or manner of governing.</a:t>
            </a:r>
            <a:endParaRPr lang="en-US" sz="2800" b="1" dirty="0">
              <a:solidFill>
                <a:srgbClr val="0DFF58"/>
              </a:solidFill>
            </a:endParaRPr>
          </a:p>
        </p:txBody>
      </p:sp>
      <p:pic>
        <p:nvPicPr>
          <p:cNvPr id="3074" name="Picture 2" descr="Da Rules | Fairly Odd Fanon Wiki | Fandom">
            <a:extLst>
              <a:ext uri="{FF2B5EF4-FFF2-40B4-BE49-F238E27FC236}">
                <a16:creationId xmlns:a16="http://schemas.microsoft.com/office/drawing/2014/main" id="{532C2BD6-3711-E187-5A33-FEC0B181E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332" y="2993014"/>
            <a:ext cx="3968687" cy="325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354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3D9BD5-A493-4B97-963D-60135D533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F759AF4-E342-4E60-8A32-C44A328F2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ln w="15875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C606D-E560-4820-9C3E-3B881D30A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43" y="1023257"/>
            <a:ext cx="3732902" cy="4570457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dirty="0"/>
              <a:t>What is Web Governance?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49B2805-6469-407A-A68A-BB85AC8A8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68371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927429-A606-3720-F9B5-73A7AF581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560" y="1023257"/>
            <a:ext cx="6025645" cy="4570457"/>
          </a:xfrm>
          <a:effectLst/>
        </p:spPr>
        <p:txBody>
          <a:bodyPr anchor="ctr">
            <a:normAutofit/>
          </a:bodyPr>
          <a:lstStyle/>
          <a:p>
            <a:r>
              <a:rPr lang="en-US" b="1" i="0" dirty="0">
                <a:effectLst/>
                <a:latin typeface="Helvetica" panose="020B0604020202020204" pitchFamily="34" charset="0"/>
              </a:rPr>
              <a:t>Web governance</a:t>
            </a:r>
            <a:r>
              <a:rPr lang="en-US" b="0" i="0" dirty="0">
                <a:effectLst/>
                <a:latin typeface="Helvetica" panose="020B0604020202020204" pitchFamily="34" charset="0"/>
              </a:rPr>
              <a:t> is all the policies and procedures which go into maintaining and managing a website</a:t>
            </a:r>
          </a:p>
          <a:p>
            <a:pPr lvl="1"/>
            <a:r>
              <a:rPr lang="en-US" dirty="0">
                <a:effectLst/>
                <a:latin typeface="Helvetica" panose="020B0604020202020204" pitchFamily="34" charset="0"/>
              </a:rPr>
              <a:t>All the rules and acts that are performed by people managing websites and domains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443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EAEBF-B6F7-6141-A34A-22B8EA61F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 Rails</a:t>
            </a:r>
          </a:p>
        </p:txBody>
      </p:sp>
      <p:pic>
        <p:nvPicPr>
          <p:cNvPr id="1026" name="Picture 2" descr="Guardrails must be repaired to protect you | WBMA">
            <a:extLst>
              <a:ext uri="{FF2B5EF4-FFF2-40B4-BE49-F238E27FC236}">
                <a16:creationId xmlns:a16="http://schemas.microsoft.com/office/drawing/2014/main" id="{8EB6AEAA-5C02-62AA-8B93-634CC6896B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599" y="2076450"/>
            <a:ext cx="6603277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17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1E70A317-DCED-4E80-AA2D-467D8702E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DE958-8C9C-CD41-BDAE-03C5F87F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44" y="960582"/>
            <a:ext cx="3800383" cy="13928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/>
              <a:t>DA</a:t>
            </a:r>
            <a:br>
              <a:rPr lang="en-US" sz="4200" dirty="0"/>
            </a:br>
            <a:r>
              <a:rPr lang="en-US" sz="4200" dirty="0"/>
              <a:t>ECOSYSTEM</a:t>
            </a: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A6D87845-294F-40CB-BC48-46455460D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5671" y="0"/>
            <a:ext cx="75363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Who Makes the Internet Work: The Internet Ecosystem - Internet Society">
            <a:extLst>
              <a:ext uri="{FF2B5EF4-FFF2-40B4-BE49-F238E27FC236}">
                <a16:creationId xmlns:a16="http://schemas.microsoft.com/office/drawing/2014/main" id="{5D528506-3BB1-0A83-C6EF-CDB3F0377A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4315" y="771750"/>
            <a:ext cx="6197668" cy="53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676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264BC-791C-4BA6-547D-A8E59EBDF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Freedom on the Web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60289-148B-D71F-7E5F-A4A5061B3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I</a:t>
            </a:r>
            <a:endParaRPr lang="en-US" dirty="0"/>
          </a:p>
          <a:p>
            <a:r>
              <a:rPr lang="en-US" dirty="0">
                <a:hlinkClick r:id="rId3"/>
              </a:rPr>
              <a:t>II</a:t>
            </a:r>
            <a:endParaRPr lang="en-US" dirty="0"/>
          </a:p>
          <a:p>
            <a:r>
              <a:rPr lang="en-US" dirty="0">
                <a:hlinkClick r:id="rId4"/>
              </a:rPr>
              <a:t>III</a:t>
            </a:r>
            <a:endParaRPr lang="en-US" dirty="0"/>
          </a:p>
          <a:p>
            <a:r>
              <a:rPr lang="en-US" dirty="0">
                <a:hlinkClick r:id="rId5"/>
              </a:rPr>
              <a:t>IV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087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0C3EC-D1E5-2D50-D0C9-DBE4083B4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People take the internet seriously too </a:t>
            </a:r>
            <a:br>
              <a:rPr lang="en-US" dirty="0"/>
            </a:br>
            <a:r>
              <a:rPr lang="en-US" dirty="0"/>
              <a:t>(I know surprising)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2B6FA-2898-C082-821C-2597871F6B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companies use the internet to help customers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E2D51A-D9B8-4F21-6DB5-650DA91618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Penske</a:t>
            </a:r>
          </a:p>
          <a:p>
            <a:r>
              <a:rPr lang="en-US" dirty="0"/>
              <a:t>Epic Games</a:t>
            </a:r>
          </a:p>
          <a:p>
            <a:r>
              <a:rPr lang="en-US" dirty="0"/>
              <a:t>YouTube</a:t>
            </a:r>
          </a:p>
          <a:p>
            <a:r>
              <a:rPr lang="en-US" dirty="0"/>
              <a:t>FBI</a:t>
            </a:r>
          </a:p>
          <a:p>
            <a:r>
              <a:rPr lang="en-US" dirty="0"/>
              <a:t>Microsoft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5E12C-7246-19E5-3DD8-FA12072AD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4 Horsemen Of Governing a website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1DD1E1-FAEE-0A41-6FA4-D75BCA6AB53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Development: developing the website</a:t>
            </a:r>
          </a:p>
          <a:p>
            <a:r>
              <a:rPr lang="en-US" dirty="0"/>
              <a:t>Maintenance: Making sure the website doesn’t fall apart in the future</a:t>
            </a:r>
          </a:p>
          <a:p>
            <a:r>
              <a:rPr lang="en-US" dirty="0"/>
              <a:t>Infrastructure: The background of keeping accounts and data working in tandem with the website </a:t>
            </a:r>
          </a:p>
          <a:p>
            <a:r>
              <a:rPr lang="en-US" dirty="0"/>
              <a:t>Leadership: Supervisor </a:t>
            </a:r>
          </a:p>
        </p:txBody>
      </p:sp>
    </p:spTree>
    <p:extLst>
      <p:ext uri="{BB962C8B-B14F-4D97-AF65-F5344CB8AC3E}">
        <p14:creationId xmlns:p14="http://schemas.microsoft.com/office/powerpoint/2010/main" val="1379600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>
            <a:extLst>
              <a:ext uri="{FF2B5EF4-FFF2-40B4-BE49-F238E27FC236}">
                <a16:creationId xmlns:a16="http://schemas.microsoft.com/office/drawing/2014/main" id="{0A081EBF-084F-3AD8-AFCF-B7948E2D64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BB6D3D-8E4A-67AF-2540-F7CDD377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290195"/>
            <a:ext cx="11548532" cy="42608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11500">
                <a:solidFill>
                  <a:schemeClr val="tx1"/>
                </a:solidFill>
              </a:rPr>
              <a:t>Resources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01BD1-8803-982B-B1E7-AB40D4C14B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1733" y="4718033"/>
            <a:ext cx="10634738" cy="11750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Resources are what we use to create and govern websites </a:t>
            </a:r>
          </a:p>
        </p:txBody>
      </p:sp>
    </p:spTree>
    <p:extLst>
      <p:ext uri="{BB962C8B-B14F-4D97-AF65-F5344CB8AC3E}">
        <p14:creationId xmlns:p14="http://schemas.microsoft.com/office/powerpoint/2010/main" val="369868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98CCEB25-E2E3-481F-A03A-19767D3E7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C7359A-A11E-CC7F-4652-7BE35033F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3078749" cy="970450"/>
          </a:xfrm>
        </p:spPr>
        <p:txBody>
          <a:bodyPr anchor="b">
            <a:normAutofit/>
          </a:bodyPr>
          <a:lstStyle/>
          <a:p>
            <a:pPr algn="l"/>
            <a:r>
              <a:rPr lang="en-US" sz="3600" b="1" dirty="0"/>
              <a:t>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613FD-3ECE-F695-E634-727C71E70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3078749" cy="4058751"/>
          </a:xfrm>
        </p:spPr>
        <p:txBody>
          <a:bodyPr anchor="t">
            <a:normAutofit/>
          </a:bodyPr>
          <a:lstStyle/>
          <a:p>
            <a:r>
              <a:rPr lang="en-US" sz="2400" dirty="0"/>
              <a:t>The demographic the website is appealing to</a:t>
            </a:r>
          </a:p>
          <a:p>
            <a:r>
              <a:rPr lang="en-US" sz="2400" dirty="0"/>
              <a:t>The People that can perform the roles seen before</a:t>
            </a:r>
          </a:p>
          <a:p>
            <a:pPr marL="36900" indent="0">
              <a:buNone/>
            </a:pPr>
            <a:endParaRPr lang="en-US" sz="1600" dirty="0"/>
          </a:p>
        </p:txBody>
      </p:sp>
      <p:pic>
        <p:nvPicPr>
          <p:cNvPr id="4107" name="Picture 4106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4100" name="Picture 4" descr="Peoples' and People's Possessive: A Guide to Proper Usage - INK">
            <a:extLst>
              <a:ext uri="{FF2B5EF4-FFF2-40B4-BE49-F238E27FC236}">
                <a16:creationId xmlns:a16="http://schemas.microsoft.com/office/drawing/2014/main" id="{05CF2FF2-A341-6A92-8455-8AF669B26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9"/>
          <a:stretch/>
        </p:blipFill>
        <p:spPr bwMode="auto">
          <a:xfrm>
            <a:off x="4654295" y="10"/>
            <a:ext cx="753770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1308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Override1.xml><?xml version="1.0" encoding="utf-8"?>
<a:themeOverride xmlns:a="http://schemas.openxmlformats.org/drawingml/2006/main">
  <a:clrScheme name="Custom 42">
    <a:dk1>
      <a:sysClr val="windowText" lastClr="000000"/>
    </a:dk1>
    <a:lt1>
      <a:sysClr val="window" lastClr="FFFFFF"/>
    </a:lt1>
    <a:dk2>
      <a:srgbClr val="454551"/>
    </a:dk2>
    <a:lt2>
      <a:srgbClr val="E3E3E5"/>
    </a:lt2>
    <a:accent1>
      <a:srgbClr val="FE09E3"/>
    </a:accent1>
    <a:accent2>
      <a:srgbClr val="00ACF5"/>
    </a:accent2>
    <a:accent3>
      <a:srgbClr val="55CB72"/>
    </a:accent3>
    <a:accent4>
      <a:srgbClr val="EFC926"/>
    </a:accent4>
    <a:accent5>
      <a:srgbClr val="969696"/>
    </a:accent5>
    <a:accent6>
      <a:srgbClr val="D54773"/>
    </a:accent6>
    <a:hlink>
      <a:srgbClr val="6B9F25"/>
    </a:hlink>
    <a:folHlink>
      <a:srgbClr val="8C8C8C"/>
    </a:folHlink>
  </a:clrScheme>
</a:themeOverride>
</file>

<file path=ppt/theme/themeOverride2.xml><?xml version="1.0" encoding="utf-8"?>
<a:themeOverride xmlns:a="http://schemas.openxmlformats.org/drawingml/2006/main">
  <a:clrScheme name="Custom 42">
    <a:dk1>
      <a:sysClr val="windowText" lastClr="000000"/>
    </a:dk1>
    <a:lt1>
      <a:sysClr val="window" lastClr="FFFFFF"/>
    </a:lt1>
    <a:dk2>
      <a:srgbClr val="454551"/>
    </a:dk2>
    <a:lt2>
      <a:srgbClr val="E3E3E5"/>
    </a:lt2>
    <a:accent1>
      <a:srgbClr val="FE09E3"/>
    </a:accent1>
    <a:accent2>
      <a:srgbClr val="00ACF5"/>
    </a:accent2>
    <a:accent3>
      <a:srgbClr val="55CB72"/>
    </a:accent3>
    <a:accent4>
      <a:srgbClr val="EFC926"/>
    </a:accent4>
    <a:accent5>
      <a:srgbClr val="969696"/>
    </a:accent5>
    <a:accent6>
      <a:srgbClr val="D54773"/>
    </a:accent6>
    <a:hlink>
      <a:srgbClr val="6B9F25"/>
    </a:hlink>
    <a:folHlink>
      <a:srgbClr val="8C8C8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3CC670F-05B9-4BB7-BA2C-0DE5B5C1E5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9B453C-F2B2-4ECA-A6ED-7DBEF1B6D3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A3AD49-9331-450C-A2FE-6857A4DB38C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{80168279-1DF2-4AF6-B88C-473D7C1FE910}tf00934815_win32</Template>
  <TotalTime>79</TotalTime>
  <Words>347</Words>
  <Application>Microsoft Office PowerPoint</Application>
  <PresentationFormat>Widescreen</PresentationFormat>
  <Paragraphs>68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Goudy Old Style</vt:lpstr>
      <vt:lpstr>Helvetica</vt:lpstr>
      <vt:lpstr>montserrat</vt:lpstr>
      <vt:lpstr>Open Sans</vt:lpstr>
      <vt:lpstr>Roboto</vt:lpstr>
      <vt:lpstr>Wingdings 2</vt:lpstr>
      <vt:lpstr>SlateVTI</vt:lpstr>
      <vt:lpstr>Governance of the Web</vt:lpstr>
      <vt:lpstr>Governance</vt:lpstr>
      <vt:lpstr>What is Web Governance?</vt:lpstr>
      <vt:lpstr>Guard Rails</vt:lpstr>
      <vt:lpstr>DA ECOSYSTEM</vt:lpstr>
      <vt:lpstr>Freedom on the Web</vt:lpstr>
      <vt:lpstr>People take the internet seriously too  (I know surprising) </vt:lpstr>
      <vt:lpstr>Resources</vt:lpstr>
      <vt:lpstr>People</vt:lpstr>
      <vt:lpstr>Tools</vt:lpstr>
      <vt:lpstr>Budget</vt:lpstr>
      <vt:lpstr>How does the government “surf the web”?</vt:lpstr>
      <vt:lpstr>IGF</vt:lpstr>
      <vt:lpstr>ICANN</vt:lpstr>
      <vt:lpstr>ITU</vt:lpstr>
      <vt:lpstr>PowerPoint Presentation</vt:lpstr>
      <vt:lpstr>IEEE</vt:lpstr>
      <vt:lpstr>Wrap Up Gene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Governance of the Web</dc:title>
  <dc:creator>Casceillo, Geno</dc:creator>
  <cp:lastModifiedBy>Casceillo, Geno</cp:lastModifiedBy>
  <cp:revision>1</cp:revision>
  <dcterms:created xsi:type="dcterms:W3CDTF">2022-10-11T17:59:57Z</dcterms:created>
  <dcterms:modified xsi:type="dcterms:W3CDTF">2022-10-11T19:19:21Z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